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87" r:id="rId4"/>
  </p:sldMasterIdLst>
  <p:notesMasterIdLst>
    <p:notesMasterId r:id="rId15"/>
  </p:notesMasterIdLst>
  <p:handoutMasterIdLst>
    <p:handoutMasterId r:id="rId16"/>
  </p:handoutMasterIdLst>
  <p:sldIdLst>
    <p:sldId id="306" r:id="rId5"/>
    <p:sldId id="307" r:id="rId6"/>
    <p:sldId id="308" r:id="rId7"/>
    <p:sldId id="310" r:id="rId8"/>
    <p:sldId id="311" r:id="rId9"/>
    <p:sldId id="309" r:id="rId10"/>
    <p:sldId id="314" r:id="rId11"/>
    <p:sldId id="312" r:id="rId12"/>
    <p:sldId id="315" r:id="rId13"/>
    <p:sldId id="316" r:id="rId14"/>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a:srgbClr val="DBDCD8"/>
    <a:srgbClr val="82786F"/>
    <a:srgbClr val="32362C"/>
    <a:srgbClr val="45473E"/>
    <a:srgbClr val="3B4324"/>
    <a:srgbClr val="D8D8D8"/>
    <a:srgbClr val="C9C9C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51" autoAdjust="0"/>
    <p:restoredTop sz="94687"/>
  </p:normalViewPr>
  <p:slideViewPr>
    <p:cSldViewPr snapToGrid="0">
      <p:cViewPr varScale="1">
        <p:scale>
          <a:sx n="86" d="100"/>
          <a:sy n="86" d="100"/>
        </p:scale>
        <p:origin x="2933" y="53"/>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62" d="100"/>
          <a:sy n="62" d="100"/>
        </p:scale>
        <p:origin x="176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3177" tIns="46589" rIns="93177" bIns="46589" rtlCol="0"/>
          <a:lstStyle>
            <a:lvl1pPr algn="l">
              <a:defRPr sz="1200">
                <a:ea typeface="+mn-ea"/>
                <a:cs typeface="+mn-cs"/>
              </a:defRPr>
            </a:lvl1pPr>
          </a:lstStyle>
          <a:p>
            <a:pPr>
              <a:defRPr/>
            </a:pPr>
            <a:endParaRPr lang="en-US"/>
          </a:p>
        </p:txBody>
      </p:sp>
      <p:sp>
        <p:nvSpPr>
          <p:cNvPr id="3" name="Date Placeholder 2"/>
          <p:cNvSpPr>
            <a:spLocks noGrp="1"/>
          </p:cNvSpPr>
          <p:nvPr>
            <p:ph type="dt" sz="quarter" idx="1"/>
          </p:nvPr>
        </p:nvSpPr>
        <p:spPr>
          <a:xfrm>
            <a:off x="3970340" y="0"/>
            <a:ext cx="3038475" cy="465138"/>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BD16C31D-1C22-F84A-A7B5-6952EF1AE403}" type="datetimeFigureOut">
              <a:rPr lang="en-US" altLang="en-US"/>
              <a:pPr/>
              <a:t>7/26/2022</a:t>
            </a:fld>
            <a:endParaRPr lang="en-US" altLang="en-US"/>
          </a:p>
        </p:txBody>
      </p:sp>
      <p:sp>
        <p:nvSpPr>
          <p:cNvPr id="4" name="Footer Placeholder 3"/>
          <p:cNvSpPr>
            <a:spLocks noGrp="1"/>
          </p:cNvSpPr>
          <p:nvPr>
            <p:ph type="ftr" sz="quarter" idx="2"/>
          </p:nvPr>
        </p:nvSpPr>
        <p:spPr>
          <a:xfrm>
            <a:off x="2" y="8829675"/>
            <a:ext cx="3038475" cy="465138"/>
          </a:xfrm>
          <a:prstGeom prst="rect">
            <a:avLst/>
          </a:prstGeom>
        </p:spPr>
        <p:txBody>
          <a:bodyPr vert="horz" lIns="93177" tIns="46589" rIns="93177" bIns="46589" rtlCol="0" anchor="b"/>
          <a:lstStyle>
            <a:lvl1pPr algn="l">
              <a:defRPr sz="1200">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40"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E19AB6B5-BF0B-064C-A88E-36E4B2A82555}" type="slidenum">
              <a:rPr lang="en-US" altLang="en-US"/>
              <a:pPr/>
              <a:t>‹#›</a:t>
            </a:fld>
            <a:endParaRPr lang="en-US" altLang="en-US"/>
          </a:p>
        </p:txBody>
      </p:sp>
    </p:spTree>
    <p:extLst>
      <p:ext uri="{BB962C8B-B14F-4D97-AF65-F5344CB8AC3E}">
        <p14:creationId xmlns:p14="http://schemas.microsoft.com/office/powerpoint/2010/main" val="10331585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3177" tIns="46589" rIns="93177" bIns="46589" rtlCol="0"/>
          <a:lstStyle>
            <a:lvl1pPr algn="l">
              <a:defRPr sz="1200">
                <a:ea typeface="+mn-ea"/>
                <a:cs typeface="+mn-cs"/>
              </a:defRPr>
            </a:lvl1pPr>
          </a:lstStyle>
          <a:p>
            <a:pPr>
              <a:defRPr/>
            </a:pPr>
            <a:endParaRPr lang="en-US"/>
          </a:p>
        </p:txBody>
      </p:sp>
      <p:sp>
        <p:nvSpPr>
          <p:cNvPr id="3" name="Date Placeholder 2"/>
          <p:cNvSpPr>
            <a:spLocks noGrp="1"/>
          </p:cNvSpPr>
          <p:nvPr>
            <p:ph type="dt" idx="1"/>
          </p:nvPr>
        </p:nvSpPr>
        <p:spPr>
          <a:xfrm>
            <a:off x="3970340" y="0"/>
            <a:ext cx="3038475" cy="465138"/>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A438D594-1B45-0D47-8F23-AED13F1D19BA}" type="datetimeFigureOut">
              <a:rPr lang="en-US" altLang="en-US"/>
              <a:pPr/>
              <a:t>7/26/2022</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675" y="4416428"/>
            <a:ext cx="5607050" cy="4183063"/>
          </a:xfrm>
          <a:prstGeom prst="rect">
            <a:avLst/>
          </a:prstGeom>
        </p:spPr>
        <p:txBody>
          <a:bodyPr vert="horz" lIns="93177" tIns="46589" rIns="93177" bIns="46589"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2" y="8829675"/>
            <a:ext cx="3038475" cy="465138"/>
          </a:xfrm>
          <a:prstGeom prst="rect">
            <a:avLst/>
          </a:prstGeom>
        </p:spPr>
        <p:txBody>
          <a:bodyPr vert="horz" lIns="93177" tIns="46589" rIns="93177" bIns="46589" rtlCol="0" anchor="b"/>
          <a:lstStyle>
            <a:lvl1pPr algn="l">
              <a:defRPr sz="1200">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40"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9C2944A4-BE83-F140-9F51-6CC3B6D54F49}" type="slidenum">
              <a:rPr lang="en-US" altLang="en-US"/>
              <a:pPr/>
              <a:t>‹#›</a:t>
            </a:fld>
            <a:endParaRPr lang="en-US" altLang="en-US"/>
          </a:p>
        </p:txBody>
      </p:sp>
    </p:spTree>
    <p:extLst>
      <p:ext uri="{BB962C8B-B14F-4D97-AF65-F5344CB8AC3E}">
        <p14:creationId xmlns:p14="http://schemas.microsoft.com/office/powerpoint/2010/main" val="214230641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34"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Version 01.2021</a:t>
            </a:r>
          </a:p>
        </p:txBody>
      </p:sp>
      <p:sp>
        <p:nvSpPr>
          <p:cNvPr id="4" name="Slide Number Placeholder 3"/>
          <p:cNvSpPr>
            <a:spLocks noGrp="1"/>
          </p:cNvSpPr>
          <p:nvPr>
            <p:ph type="sldNum" sz="quarter" idx="10"/>
          </p:nvPr>
        </p:nvSpPr>
        <p:spPr/>
        <p:txBody>
          <a:bodyPr/>
          <a:lstStyle/>
          <a:p>
            <a:fld id="{9C2944A4-BE83-F140-9F51-6CC3B6D54F49}" type="slidenum">
              <a:rPr lang="en-US" altLang="en-US" smtClean="0"/>
              <a:pPr/>
              <a:t>1</a:t>
            </a:fld>
            <a:endParaRPr lang="en-US" altLang="en-US"/>
          </a:p>
        </p:txBody>
      </p:sp>
    </p:spTree>
    <p:extLst>
      <p:ext uri="{BB962C8B-B14F-4D97-AF65-F5344CB8AC3E}">
        <p14:creationId xmlns:p14="http://schemas.microsoft.com/office/powerpoint/2010/main" val="2747300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JOCOTAS/ESBE has been around for 47 years 2022-1975</a:t>
            </a:r>
          </a:p>
          <a:p>
            <a:endParaRPr lang="en-US" dirty="0"/>
          </a:p>
          <a:p>
            <a:r>
              <a:rPr lang="en-US" dirty="0"/>
              <a:t>JEBWG – Joint Expeditionary Basing Working Group</a:t>
            </a:r>
          </a:p>
        </p:txBody>
      </p:sp>
      <p:sp>
        <p:nvSpPr>
          <p:cNvPr id="4" name="Slide Number Placeholder 3"/>
          <p:cNvSpPr>
            <a:spLocks noGrp="1"/>
          </p:cNvSpPr>
          <p:nvPr>
            <p:ph type="sldNum" sz="quarter" idx="10"/>
          </p:nvPr>
        </p:nvSpPr>
        <p:spPr/>
        <p:txBody>
          <a:bodyPr/>
          <a:lstStyle/>
          <a:p>
            <a:fld id="{9C2944A4-BE83-F140-9F51-6CC3B6D54F49}" type="slidenum">
              <a:rPr lang="en-US" altLang="en-US" smtClean="0"/>
              <a:pPr/>
              <a:t>2</a:t>
            </a:fld>
            <a:endParaRPr lang="en-US" altLang="en-US"/>
          </a:p>
        </p:txBody>
      </p:sp>
    </p:spTree>
    <p:extLst>
      <p:ext uri="{BB962C8B-B14F-4D97-AF65-F5344CB8AC3E}">
        <p14:creationId xmlns:p14="http://schemas.microsoft.com/office/powerpoint/2010/main" val="203607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2944A4-BE83-F140-9F51-6CC3B6D54F49}" type="slidenum">
              <a:rPr lang="en-US" altLang="en-US" smtClean="0"/>
              <a:pPr/>
              <a:t>3</a:t>
            </a:fld>
            <a:endParaRPr lang="en-US" altLang="en-US"/>
          </a:p>
        </p:txBody>
      </p:sp>
    </p:spTree>
    <p:extLst>
      <p:ext uri="{BB962C8B-B14F-4D97-AF65-F5344CB8AC3E}">
        <p14:creationId xmlns:p14="http://schemas.microsoft.com/office/powerpoint/2010/main" val="1000531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2944A4-BE83-F140-9F51-6CC3B6D54F49}" type="slidenum">
              <a:rPr lang="en-US" altLang="en-US" smtClean="0"/>
              <a:pPr/>
              <a:t>4</a:t>
            </a:fld>
            <a:endParaRPr lang="en-US" altLang="en-US"/>
          </a:p>
        </p:txBody>
      </p:sp>
    </p:spTree>
    <p:extLst>
      <p:ext uri="{BB962C8B-B14F-4D97-AF65-F5344CB8AC3E}">
        <p14:creationId xmlns:p14="http://schemas.microsoft.com/office/powerpoint/2010/main" val="252816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Getting a safe, logistical supported in the field is our </a:t>
            </a:r>
            <a:r>
              <a:rPr lang="en-US" dirty="0" err="1"/>
              <a:t>ultament</a:t>
            </a:r>
            <a:r>
              <a:rPr lang="en-US" dirty="0"/>
              <a:t> goal.</a:t>
            </a:r>
          </a:p>
        </p:txBody>
      </p:sp>
      <p:sp>
        <p:nvSpPr>
          <p:cNvPr id="4" name="Slide Number Placeholder 3"/>
          <p:cNvSpPr>
            <a:spLocks noGrp="1"/>
          </p:cNvSpPr>
          <p:nvPr>
            <p:ph type="sldNum" sz="quarter" idx="10"/>
          </p:nvPr>
        </p:nvSpPr>
        <p:spPr/>
        <p:txBody>
          <a:bodyPr/>
          <a:lstStyle/>
          <a:p>
            <a:fld id="{9C2944A4-BE83-F140-9F51-6CC3B6D54F49}" type="slidenum">
              <a:rPr lang="en-US" altLang="en-US" smtClean="0"/>
              <a:pPr/>
              <a:t>5</a:t>
            </a:fld>
            <a:endParaRPr lang="en-US" altLang="en-US"/>
          </a:p>
        </p:txBody>
      </p:sp>
    </p:spTree>
    <p:extLst>
      <p:ext uri="{BB962C8B-B14F-4D97-AF65-F5344CB8AC3E}">
        <p14:creationId xmlns:p14="http://schemas.microsoft.com/office/powerpoint/2010/main" val="188612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Bullet one – was MS C</a:t>
            </a:r>
          </a:p>
          <a:p>
            <a:endParaRPr lang="en-US" dirty="0"/>
          </a:p>
          <a:p>
            <a:r>
              <a:rPr lang="en-US" dirty="0"/>
              <a:t>TLCM / PM for shelters is PM FSS</a:t>
            </a:r>
          </a:p>
          <a:p>
            <a:endParaRPr lang="en-US" dirty="0"/>
          </a:p>
          <a:p>
            <a:r>
              <a:rPr lang="en-US" dirty="0"/>
              <a:t>Transportability Certification is normally needed after a shelter has been certified and than integrated.</a:t>
            </a:r>
          </a:p>
          <a:p>
            <a:endParaRPr lang="en-US" dirty="0"/>
          </a:p>
        </p:txBody>
      </p:sp>
      <p:sp>
        <p:nvSpPr>
          <p:cNvPr id="4" name="Slide Number Placeholder 3"/>
          <p:cNvSpPr>
            <a:spLocks noGrp="1"/>
          </p:cNvSpPr>
          <p:nvPr>
            <p:ph type="sldNum" sz="quarter" idx="10"/>
          </p:nvPr>
        </p:nvSpPr>
        <p:spPr/>
        <p:txBody>
          <a:bodyPr/>
          <a:lstStyle/>
          <a:p>
            <a:fld id="{9C2944A4-BE83-F140-9F51-6CC3B6D54F49}" type="slidenum">
              <a:rPr lang="en-US" altLang="en-US" smtClean="0"/>
              <a:pPr/>
              <a:t>6</a:t>
            </a:fld>
            <a:endParaRPr lang="en-US" altLang="en-US"/>
          </a:p>
        </p:txBody>
      </p:sp>
    </p:spTree>
    <p:extLst>
      <p:ext uri="{BB962C8B-B14F-4D97-AF65-F5344CB8AC3E}">
        <p14:creationId xmlns:p14="http://schemas.microsoft.com/office/powerpoint/2010/main" val="346711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2944A4-BE83-F140-9F51-6CC3B6D54F49}" type="slidenum">
              <a:rPr lang="en-US" altLang="en-US" smtClean="0"/>
              <a:pPr/>
              <a:t>7</a:t>
            </a:fld>
            <a:endParaRPr lang="en-US" altLang="en-US"/>
          </a:p>
        </p:txBody>
      </p:sp>
    </p:spTree>
    <p:extLst>
      <p:ext uri="{BB962C8B-B14F-4D97-AF65-F5344CB8AC3E}">
        <p14:creationId xmlns:p14="http://schemas.microsoft.com/office/powerpoint/2010/main" val="3049949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of 26 April 2022</a:t>
            </a:r>
          </a:p>
          <a:p>
            <a:r>
              <a:rPr lang="en-US" dirty="0"/>
              <a:t>Chairperson – Michael Heaphy</a:t>
            </a:r>
          </a:p>
          <a:p>
            <a:r>
              <a:rPr lang="en-US" dirty="0"/>
              <a:t>Action Officer – Lloyd Thomas III</a:t>
            </a:r>
          </a:p>
          <a:p>
            <a:endParaRPr lang="en-US" dirty="0"/>
          </a:p>
          <a:p>
            <a:r>
              <a:rPr lang="en-US" dirty="0"/>
              <a:t>Executive Secretary – Acting Connie Miles-Patrick</a:t>
            </a:r>
          </a:p>
          <a:p>
            <a:r>
              <a:rPr lang="en-US" dirty="0"/>
              <a:t>Action Officer – Connie M-P</a:t>
            </a:r>
          </a:p>
          <a:p>
            <a:endParaRPr lang="en-US" dirty="0"/>
          </a:p>
          <a:p>
            <a:r>
              <a:rPr lang="en-US" dirty="0"/>
              <a:t>Voting Members – All services are represented</a:t>
            </a:r>
          </a:p>
        </p:txBody>
      </p:sp>
      <p:sp>
        <p:nvSpPr>
          <p:cNvPr id="4" name="Slide Number Placeholder 3"/>
          <p:cNvSpPr>
            <a:spLocks noGrp="1"/>
          </p:cNvSpPr>
          <p:nvPr>
            <p:ph type="sldNum" sz="quarter" idx="10"/>
          </p:nvPr>
        </p:nvSpPr>
        <p:spPr/>
        <p:txBody>
          <a:bodyPr/>
          <a:lstStyle/>
          <a:p>
            <a:fld id="{9C2944A4-BE83-F140-9F51-6CC3B6D54F49}" type="slidenum">
              <a:rPr lang="en-US" altLang="en-US" smtClean="0"/>
              <a:pPr/>
              <a:t>8</a:t>
            </a:fld>
            <a:endParaRPr lang="en-US" altLang="en-US"/>
          </a:p>
        </p:txBody>
      </p:sp>
    </p:spTree>
    <p:extLst>
      <p:ext uri="{BB962C8B-B14F-4D97-AF65-F5344CB8AC3E}">
        <p14:creationId xmlns:p14="http://schemas.microsoft.com/office/powerpoint/2010/main" val="15218501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White Cover Slide">
    <p:bg>
      <p:bgRef idx="1001">
        <a:schemeClr val="bg1"/>
      </p:bgRef>
    </p:bg>
    <p:spTree>
      <p:nvGrpSpPr>
        <p:cNvPr id="1" name=""/>
        <p:cNvGrpSpPr/>
        <p:nvPr/>
      </p:nvGrpSpPr>
      <p:grpSpPr>
        <a:xfrm>
          <a:off x="0" y="0"/>
          <a:ext cx="0" cy="0"/>
          <a:chOff x="0" y="0"/>
          <a:chExt cx="0" cy="0"/>
        </a:xfrm>
      </p:grpSpPr>
      <p:pic>
        <p:nvPicPr>
          <p:cNvPr id="26" name="Picture 25"/>
          <p:cNvPicPr>
            <a:picLocks noChangeAspect="1"/>
          </p:cNvPicPr>
          <p:nvPr userDrawn="1"/>
        </p:nvPicPr>
        <p:blipFill>
          <a:blip r:embed="rId2"/>
          <a:stretch>
            <a:fillRect/>
          </a:stretch>
        </p:blipFill>
        <p:spPr>
          <a:xfrm>
            <a:off x="0" y="3048"/>
            <a:ext cx="9144000" cy="6851904"/>
          </a:xfrm>
          <a:prstGeom prst="rect">
            <a:avLst/>
          </a:prstGeom>
        </p:spPr>
      </p:pic>
      <p:sp>
        <p:nvSpPr>
          <p:cNvPr id="35" name="Rectangle 34"/>
          <p:cNvSpPr/>
          <p:nvPr userDrawn="1"/>
        </p:nvSpPr>
        <p:spPr>
          <a:xfrm>
            <a:off x="306338" y="2440244"/>
            <a:ext cx="7740000" cy="1569660"/>
          </a:xfrm>
          <a:prstGeom prst="rect">
            <a:avLst/>
          </a:prstGeom>
        </p:spPr>
        <p:txBody>
          <a:bodyPr wrap="square">
            <a:spAutoFit/>
          </a:bodyPr>
          <a:lstStyle/>
          <a:p>
            <a:pPr lvl="0">
              <a:lnSpc>
                <a:spcPct val="100000"/>
              </a:lnSpc>
              <a:spcBef>
                <a:spcPts val="0"/>
              </a:spcBef>
              <a:defRPr/>
            </a:pPr>
            <a:r>
              <a:rPr lang="en-US" sz="3200" dirty="0">
                <a:solidFill>
                  <a:schemeClr val="tx1"/>
                </a:solidFill>
              </a:rPr>
              <a:t>U.S. ARMY COMBAT</a:t>
            </a:r>
            <a:r>
              <a:rPr lang="en-US" sz="3200" baseline="0" dirty="0">
                <a:solidFill>
                  <a:schemeClr val="tx1"/>
                </a:solidFill>
              </a:rPr>
              <a:t> CAPABILITIES DEVELOPMENT COMMAND </a:t>
            </a:r>
          </a:p>
          <a:p>
            <a:pPr lvl="0">
              <a:lnSpc>
                <a:spcPct val="100000"/>
              </a:lnSpc>
              <a:spcBef>
                <a:spcPts val="0"/>
              </a:spcBef>
              <a:defRPr/>
            </a:pPr>
            <a:r>
              <a:rPr lang="en-US" sz="3200" baseline="0" dirty="0">
                <a:solidFill>
                  <a:schemeClr val="tx1"/>
                </a:solidFill>
              </a:rPr>
              <a:t>SOLDIER CENTER</a:t>
            </a:r>
            <a:endParaRPr lang="en-US" sz="3200" dirty="0">
              <a:solidFill>
                <a:schemeClr val="tx1"/>
              </a:solidFill>
            </a:endParaRPr>
          </a:p>
        </p:txBody>
      </p:sp>
      <p:sp>
        <p:nvSpPr>
          <p:cNvPr id="36" name="Text Placeholder 7"/>
          <p:cNvSpPr>
            <a:spLocks noGrp="1"/>
          </p:cNvSpPr>
          <p:nvPr>
            <p:ph type="body" sz="quarter" idx="12" hasCustomPrompt="1"/>
          </p:nvPr>
        </p:nvSpPr>
        <p:spPr>
          <a:xfrm>
            <a:off x="306338" y="4379765"/>
            <a:ext cx="7740000" cy="450784"/>
          </a:xfrm>
          <a:prstGeom prst="rect">
            <a:avLst/>
          </a:prstGeom>
          <a:noFill/>
          <a:ln w="9525">
            <a:noFill/>
            <a:miter lim="800000"/>
            <a:headEnd/>
            <a:tailEnd/>
          </a:ln>
        </p:spPr>
        <p:txBody>
          <a:bodyPr anchor="t"/>
          <a:lstStyle>
            <a:lvl1pPr>
              <a:lnSpc>
                <a:spcPts val="2000"/>
              </a:lnSpc>
              <a:defRPr lang="en-US" sz="2000" b="0" kern="1200" baseline="0" dirty="0" smtClean="0">
                <a:solidFill>
                  <a:schemeClr val="tx1"/>
                </a:solidFill>
                <a:latin typeface="Arial" pitchFamily="34" charset="0"/>
                <a:ea typeface="+mn-ea"/>
                <a:cs typeface="Arial" pitchFamily="34" charset="0"/>
              </a:defRPr>
            </a:lvl1pPr>
            <a:lvl2pPr>
              <a:defRPr lang="en-US" sz="2000" kern="1200" dirty="0" smtClean="0">
                <a:solidFill>
                  <a:srgbClr val="D8D8D8"/>
                </a:solidFill>
                <a:latin typeface="Arial" pitchFamily="34" charset="0"/>
                <a:ea typeface="+mn-ea"/>
                <a:cs typeface="Arial" pitchFamily="34" charset="0"/>
              </a:defRPr>
            </a:lvl2pPr>
            <a:lvl3pPr>
              <a:defRPr lang="en-US" sz="2000" kern="1200" dirty="0" smtClean="0">
                <a:solidFill>
                  <a:srgbClr val="D8D8D8"/>
                </a:solidFill>
                <a:latin typeface="Arial" pitchFamily="34" charset="0"/>
                <a:ea typeface="+mn-ea"/>
                <a:cs typeface="Arial" pitchFamily="34" charset="0"/>
              </a:defRPr>
            </a:lvl3pPr>
            <a:lvl4pPr>
              <a:defRPr lang="en-US" sz="2000" kern="1200" dirty="0" smtClean="0">
                <a:solidFill>
                  <a:srgbClr val="D8D8D8"/>
                </a:solidFill>
                <a:latin typeface="Arial" pitchFamily="34" charset="0"/>
                <a:ea typeface="+mn-ea"/>
                <a:cs typeface="Arial" pitchFamily="34" charset="0"/>
              </a:defRPr>
            </a:lvl4pPr>
            <a:lvl5pPr>
              <a:defRPr lang="en-US" sz="2000" kern="1200" dirty="0" smtClean="0">
                <a:solidFill>
                  <a:srgbClr val="D8D8D8"/>
                </a:solidFill>
                <a:latin typeface="Arial" pitchFamily="34" charset="0"/>
                <a:ea typeface="+mn-ea"/>
                <a:cs typeface="Arial" pitchFamily="34" charset="0"/>
              </a:defRPr>
            </a:lvl5pPr>
          </a:lstStyle>
          <a:p>
            <a:pPr marL="0" indent="0">
              <a:defRPr/>
            </a:pPr>
            <a:r>
              <a:rPr lang="en-US" b="0" dirty="0"/>
              <a:t>SUBTITLE GOES HERE</a:t>
            </a:r>
          </a:p>
        </p:txBody>
      </p:sp>
      <p:sp>
        <p:nvSpPr>
          <p:cNvPr id="13" name="Text Placeholder 7"/>
          <p:cNvSpPr>
            <a:spLocks noGrp="1"/>
          </p:cNvSpPr>
          <p:nvPr>
            <p:ph type="body" sz="quarter" idx="13" hasCustomPrompt="1"/>
          </p:nvPr>
        </p:nvSpPr>
        <p:spPr>
          <a:xfrm>
            <a:off x="306338" y="5376077"/>
            <a:ext cx="4303762" cy="355893"/>
          </a:xfrm>
          <a:prstGeom prst="rect">
            <a:avLst/>
          </a:prstGeom>
          <a:noFill/>
          <a:ln w="9525">
            <a:noFill/>
            <a:miter lim="800000"/>
            <a:headEnd/>
            <a:tailEnd/>
          </a:ln>
        </p:spPr>
        <p:txBody>
          <a:bodyPr anchor="ctr"/>
          <a:lstStyle>
            <a:lvl1pPr>
              <a:lnSpc>
                <a:spcPts val="2000"/>
              </a:lnSpc>
              <a:defRPr lang="en-US" sz="1200" b="0" kern="1200" baseline="0" dirty="0" smtClean="0">
                <a:solidFill>
                  <a:schemeClr val="tx1"/>
                </a:solidFill>
                <a:latin typeface="Arial" pitchFamily="34" charset="0"/>
                <a:ea typeface="+mn-ea"/>
                <a:cs typeface="Arial" pitchFamily="34" charset="0"/>
              </a:defRPr>
            </a:lvl1pPr>
            <a:lvl2pPr>
              <a:defRPr lang="en-US" sz="2000" kern="1200" dirty="0" smtClean="0">
                <a:solidFill>
                  <a:srgbClr val="D8D8D8"/>
                </a:solidFill>
                <a:latin typeface="Arial" pitchFamily="34" charset="0"/>
                <a:ea typeface="+mn-ea"/>
                <a:cs typeface="Arial" pitchFamily="34" charset="0"/>
              </a:defRPr>
            </a:lvl2pPr>
            <a:lvl3pPr>
              <a:defRPr lang="en-US" sz="2000" kern="1200" dirty="0" smtClean="0">
                <a:solidFill>
                  <a:srgbClr val="D8D8D8"/>
                </a:solidFill>
                <a:latin typeface="Arial" pitchFamily="34" charset="0"/>
                <a:ea typeface="+mn-ea"/>
                <a:cs typeface="Arial" pitchFamily="34" charset="0"/>
              </a:defRPr>
            </a:lvl3pPr>
            <a:lvl4pPr>
              <a:defRPr lang="en-US" sz="2000" kern="1200" dirty="0" smtClean="0">
                <a:solidFill>
                  <a:srgbClr val="D8D8D8"/>
                </a:solidFill>
                <a:latin typeface="Arial" pitchFamily="34" charset="0"/>
                <a:ea typeface="+mn-ea"/>
                <a:cs typeface="Arial" pitchFamily="34" charset="0"/>
              </a:defRPr>
            </a:lvl4pPr>
            <a:lvl5pPr>
              <a:defRPr lang="en-US" sz="2000" kern="1200" dirty="0" smtClean="0">
                <a:solidFill>
                  <a:srgbClr val="D8D8D8"/>
                </a:solidFill>
                <a:latin typeface="Arial" pitchFamily="34" charset="0"/>
                <a:ea typeface="+mn-ea"/>
                <a:cs typeface="Arial" pitchFamily="34" charset="0"/>
              </a:defRPr>
            </a:lvl5pPr>
          </a:lstStyle>
          <a:p>
            <a:pPr marL="0" indent="0">
              <a:defRPr/>
            </a:pPr>
            <a:r>
              <a:rPr lang="en-US" b="0" dirty="0"/>
              <a:t>Name of Presenter</a:t>
            </a:r>
          </a:p>
        </p:txBody>
      </p:sp>
      <p:sp>
        <p:nvSpPr>
          <p:cNvPr id="14" name="Text Placeholder 7"/>
          <p:cNvSpPr>
            <a:spLocks noGrp="1"/>
          </p:cNvSpPr>
          <p:nvPr>
            <p:ph type="body" sz="quarter" idx="14" hasCustomPrompt="1"/>
          </p:nvPr>
        </p:nvSpPr>
        <p:spPr>
          <a:xfrm>
            <a:off x="306338" y="5671676"/>
            <a:ext cx="4303762" cy="355893"/>
          </a:xfrm>
          <a:prstGeom prst="rect">
            <a:avLst/>
          </a:prstGeom>
          <a:noFill/>
          <a:ln w="9525">
            <a:noFill/>
            <a:miter lim="800000"/>
            <a:headEnd/>
            <a:tailEnd/>
          </a:ln>
        </p:spPr>
        <p:txBody>
          <a:bodyPr anchor="ctr"/>
          <a:lstStyle>
            <a:lvl1pPr>
              <a:lnSpc>
                <a:spcPts val="2000"/>
              </a:lnSpc>
              <a:defRPr lang="en-US" sz="1200" b="0" kern="1200" baseline="0" dirty="0" smtClean="0">
                <a:solidFill>
                  <a:schemeClr val="tx1"/>
                </a:solidFill>
                <a:latin typeface="Arial" pitchFamily="34" charset="0"/>
                <a:ea typeface="+mn-ea"/>
                <a:cs typeface="Arial" pitchFamily="34" charset="0"/>
              </a:defRPr>
            </a:lvl1pPr>
            <a:lvl2pPr>
              <a:defRPr lang="en-US" sz="2000" kern="1200" dirty="0" smtClean="0">
                <a:solidFill>
                  <a:srgbClr val="D8D8D8"/>
                </a:solidFill>
                <a:latin typeface="Arial" pitchFamily="34" charset="0"/>
                <a:ea typeface="+mn-ea"/>
                <a:cs typeface="Arial" pitchFamily="34" charset="0"/>
              </a:defRPr>
            </a:lvl2pPr>
            <a:lvl3pPr>
              <a:defRPr lang="en-US" sz="2000" kern="1200" dirty="0" smtClean="0">
                <a:solidFill>
                  <a:srgbClr val="D8D8D8"/>
                </a:solidFill>
                <a:latin typeface="Arial" pitchFamily="34" charset="0"/>
                <a:ea typeface="+mn-ea"/>
                <a:cs typeface="Arial" pitchFamily="34" charset="0"/>
              </a:defRPr>
            </a:lvl3pPr>
            <a:lvl4pPr>
              <a:defRPr lang="en-US" sz="2000" kern="1200" dirty="0" smtClean="0">
                <a:solidFill>
                  <a:srgbClr val="D8D8D8"/>
                </a:solidFill>
                <a:latin typeface="Arial" pitchFamily="34" charset="0"/>
                <a:ea typeface="+mn-ea"/>
                <a:cs typeface="Arial" pitchFamily="34" charset="0"/>
              </a:defRPr>
            </a:lvl4pPr>
            <a:lvl5pPr>
              <a:defRPr lang="en-US" sz="2000" kern="1200" dirty="0" smtClean="0">
                <a:solidFill>
                  <a:srgbClr val="D8D8D8"/>
                </a:solidFill>
                <a:latin typeface="Arial" pitchFamily="34" charset="0"/>
                <a:ea typeface="+mn-ea"/>
                <a:cs typeface="Arial" pitchFamily="34" charset="0"/>
              </a:defRPr>
            </a:lvl5pPr>
          </a:lstStyle>
          <a:p>
            <a:pPr marL="0" indent="0">
              <a:defRPr/>
            </a:pPr>
            <a:r>
              <a:rPr lang="en-US" b="0" dirty="0"/>
              <a:t>Rank/Title of Presenter</a:t>
            </a:r>
          </a:p>
        </p:txBody>
      </p:sp>
      <p:sp>
        <p:nvSpPr>
          <p:cNvPr id="15" name="Text Placeholder 7"/>
          <p:cNvSpPr>
            <a:spLocks noGrp="1"/>
          </p:cNvSpPr>
          <p:nvPr>
            <p:ph type="body" sz="quarter" idx="15" hasCustomPrompt="1"/>
          </p:nvPr>
        </p:nvSpPr>
        <p:spPr>
          <a:xfrm>
            <a:off x="306338" y="5967274"/>
            <a:ext cx="4303762" cy="355893"/>
          </a:xfrm>
          <a:prstGeom prst="rect">
            <a:avLst/>
          </a:prstGeom>
          <a:noFill/>
          <a:ln w="9525">
            <a:noFill/>
            <a:miter lim="800000"/>
            <a:headEnd/>
            <a:tailEnd/>
          </a:ln>
        </p:spPr>
        <p:txBody>
          <a:bodyPr anchor="ctr"/>
          <a:lstStyle>
            <a:lvl1pPr>
              <a:lnSpc>
                <a:spcPts val="2000"/>
              </a:lnSpc>
              <a:defRPr lang="en-US" sz="1200" b="0" kern="1200" baseline="0" dirty="0" smtClean="0">
                <a:solidFill>
                  <a:schemeClr val="tx1"/>
                </a:solidFill>
                <a:latin typeface="Arial" pitchFamily="34" charset="0"/>
                <a:ea typeface="+mn-ea"/>
                <a:cs typeface="Arial" pitchFamily="34" charset="0"/>
              </a:defRPr>
            </a:lvl1pPr>
            <a:lvl2pPr>
              <a:defRPr lang="en-US" sz="2000" kern="1200" dirty="0" smtClean="0">
                <a:solidFill>
                  <a:srgbClr val="D8D8D8"/>
                </a:solidFill>
                <a:latin typeface="Arial" pitchFamily="34" charset="0"/>
                <a:ea typeface="+mn-ea"/>
                <a:cs typeface="Arial" pitchFamily="34" charset="0"/>
              </a:defRPr>
            </a:lvl2pPr>
            <a:lvl3pPr>
              <a:defRPr lang="en-US" sz="2000" kern="1200" dirty="0" smtClean="0">
                <a:solidFill>
                  <a:srgbClr val="D8D8D8"/>
                </a:solidFill>
                <a:latin typeface="Arial" pitchFamily="34" charset="0"/>
                <a:ea typeface="+mn-ea"/>
                <a:cs typeface="Arial" pitchFamily="34" charset="0"/>
              </a:defRPr>
            </a:lvl3pPr>
            <a:lvl4pPr>
              <a:defRPr lang="en-US" sz="2000" kern="1200" dirty="0" smtClean="0">
                <a:solidFill>
                  <a:srgbClr val="D8D8D8"/>
                </a:solidFill>
                <a:latin typeface="Arial" pitchFamily="34" charset="0"/>
                <a:ea typeface="+mn-ea"/>
                <a:cs typeface="Arial" pitchFamily="34" charset="0"/>
              </a:defRPr>
            </a:lvl4pPr>
            <a:lvl5pPr>
              <a:defRPr lang="en-US" sz="2000" kern="1200" dirty="0" smtClean="0">
                <a:solidFill>
                  <a:srgbClr val="D8D8D8"/>
                </a:solidFill>
                <a:latin typeface="Arial" pitchFamily="34" charset="0"/>
                <a:ea typeface="+mn-ea"/>
                <a:cs typeface="Arial" pitchFamily="34" charset="0"/>
              </a:defRPr>
            </a:lvl5pPr>
          </a:lstStyle>
          <a:p>
            <a:pPr marL="0" indent="0">
              <a:defRPr/>
            </a:pPr>
            <a:r>
              <a:rPr lang="en-US" b="0" dirty="0"/>
              <a:t>Organization of Presenter</a:t>
            </a:r>
          </a:p>
        </p:txBody>
      </p:sp>
      <p:sp>
        <p:nvSpPr>
          <p:cNvPr id="17" name="Text Placeholder 7"/>
          <p:cNvSpPr>
            <a:spLocks noGrp="1"/>
          </p:cNvSpPr>
          <p:nvPr>
            <p:ph type="body" sz="quarter" idx="17" hasCustomPrompt="1"/>
          </p:nvPr>
        </p:nvSpPr>
        <p:spPr>
          <a:xfrm>
            <a:off x="306338" y="6487064"/>
            <a:ext cx="2014168" cy="366939"/>
          </a:xfrm>
          <a:prstGeom prst="rect">
            <a:avLst/>
          </a:prstGeom>
          <a:noFill/>
          <a:ln w="9525">
            <a:noFill/>
            <a:miter lim="800000"/>
            <a:headEnd/>
            <a:tailEnd/>
          </a:ln>
        </p:spPr>
        <p:txBody>
          <a:bodyPr/>
          <a:lstStyle>
            <a:lvl1pPr algn="l" rtl="0" fontAlgn="base">
              <a:lnSpc>
                <a:spcPts val="2000"/>
              </a:lnSpc>
              <a:spcBef>
                <a:spcPct val="0"/>
              </a:spcBef>
              <a:spcAft>
                <a:spcPct val="0"/>
              </a:spcAft>
              <a:defRPr lang="en-US" sz="800" kern="1200" baseline="0" dirty="0" smtClean="0">
                <a:solidFill>
                  <a:schemeClr val="accent2"/>
                </a:solidFill>
                <a:latin typeface="Arial Bold" panose="020B0704020202020204" pitchFamily="34" charset="0"/>
                <a:ea typeface="ＭＳ Ｐゴシック" charset="-128"/>
                <a:cs typeface="Arial Bold" panose="020B0704020202020204" pitchFamily="34" charset="0"/>
              </a:defRPr>
            </a:lvl1pPr>
            <a:lvl2pPr>
              <a:defRPr lang="en-US" sz="2000" kern="1200" dirty="0" smtClean="0">
                <a:solidFill>
                  <a:srgbClr val="D8D8D8"/>
                </a:solidFill>
                <a:latin typeface="Arial" pitchFamily="34" charset="0"/>
                <a:ea typeface="+mn-ea"/>
                <a:cs typeface="Arial" pitchFamily="34" charset="0"/>
              </a:defRPr>
            </a:lvl2pPr>
            <a:lvl3pPr>
              <a:defRPr lang="en-US" sz="2000" kern="1200" dirty="0" smtClean="0">
                <a:solidFill>
                  <a:srgbClr val="D8D8D8"/>
                </a:solidFill>
                <a:latin typeface="Arial" pitchFamily="34" charset="0"/>
                <a:ea typeface="+mn-ea"/>
                <a:cs typeface="Arial" pitchFamily="34" charset="0"/>
              </a:defRPr>
            </a:lvl3pPr>
            <a:lvl4pPr>
              <a:defRPr lang="en-US" sz="2000" kern="1200" dirty="0" smtClean="0">
                <a:solidFill>
                  <a:srgbClr val="D8D8D8"/>
                </a:solidFill>
                <a:latin typeface="Arial" pitchFamily="34" charset="0"/>
                <a:ea typeface="+mn-ea"/>
                <a:cs typeface="Arial" pitchFamily="34" charset="0"/>
              </a:defRPr>
            </a:lvl4pPr>
            <a:lvl5pPr>
              <a:defRPr lang="en-US" sz="2000" kern="1200" dirty="0" smtClean="0">
                <a:solidFill>
                  <a:srgbClr val="D8D8D8"/>
                </a:solidFill>
                <a:latin typeface="Arial" pitchFamily="34" charset="0"/>
                <a:ea typeface="+mn-ea"/>
                <a:cs typeface="Arial" pitchFamily="34" charset="0"/>
              </a:defRPr>
            </a:lvl5pPr>
          </a:lstStyle>
          <a:p>
            <a:pPr marL="0" indent="0">
              <a:defRPr/>
            </a:pPr>
            <a:r>
              <a:rPr lang="en-US" b="0" dirty="0"/>
              <a:t>DD MMM YYYY</a:t>
            </a:r>
          </a:p>
        </p:txBody>
      </p:sp>
      <p:sp>
        <p:nvSpPr>
          <p:cNvPr id="12" name="Rectangle 15"/>
          <p:cNvSpPr>
            <a:spLocks noChangeArrowheads="1"/>
          </p:cNvSpPr>
          <p:nvPr userDrawn="1"/>
        </p:nvSpPr>
        <p:spPr bwMode="auto">
          <a:xfrm>
            <a:off x="0" y="6519446"/>
            <a:ext cx="9153086" cy="338554"/>
          </a:xfrm>
          <a:prstGeom prst="rect">
            <a:avLst/>
          </a:prstGeom>
          <a:noFill/>
          <a:ln w="9525">
            <a:noFill/>
            <a:miter lim="800000"/>
            <a:headEnd/>
            <a:tailEnd/>
          </a:ln>
        </p:spPr>
        <p:txBody>
          <a:bodyPr wrap="square" anchor="b">
            <a:spAutoFit/>
          </a:bodyPr>
          <a:lstStyle/>
          <a:p>
            <a:pPr algn="ctr">
              <a:defRPr/>
            </a:pPr>
            <a:r>
              <a:rPr lang="en-US" sz="800" dirty="0">
                <a:solidFill>
                  <a:schemeClr val="accent2"/>
                </a:solidFill>
                <a:latin typeface="Arial Bold" panose="020B0704020202020204" pitchFamily="34" charset="0"/>
                <a:cs typeface="Arial Bold" panose="020B0704020202020204" pitchFamily="34" charset="0"/>
              </a:rPr>
              <a:t>APPROVED FOR PUBLIC RELEASE </a:t>
            </a:r>
          </a:p>
          <a:p>
            <a:pPr algn="ctr">
              <a:defRPr/>
            </a:pPr>
            <a:r>
              <a:rPr lang="en-US" sz="800" dirty="0">
                <a:solidFill>
                  <a:schemeClr val="accent2"/>
                </a:solidFill>
                <a:latin typeface="Arial Bold" panose="020B0704020202020204" pitchFamily="34" charset="0"/>
                <a:cs typeface="Arial Bold" panose="020B0704020202020204" pitchFamily="34" charset="0"/>
              </a:rPr>
              <a:t>Number PR2022_37537</a:t>
            </a:r>
          </a:p>
        </p:txBody>
      </p:sp>
      <p:sp>
        <p:nvSpPr>
          <p:cNvPr id="16" name="Rectangle 15"/>
          <p:cNvSpPr>
            <a:spLocks noChangeArrowheads="1"/>
          </p:cNvSpPr>
          <p:nvPr userDrawn="1"/>
        </p:nvSpPr>
        <p:spPr bwMode="auto">
          <a:xfrm>
            <a:off x="0" y="1407"/>
            <a:ext cx="9144000" cy="215444"/>
          </a:xfrm>
          <a:prstGeom prst="rect">
            <a:avLst/>
          </a:prstGeom>
          <a:noFill/>
          <a:ln w="9525">
            <a:noFill/>
            <a:miter lim="800000"/>
            <a:headEnd/>
            <a:tailEnd/>
          </a:ln>
        </p:spPr>
        <p:txBody>
          <a:bodyPr wrap="square" anchor="b">
            <a:spAutoFit/>
          </a:bodyPr>
          <a:lstStyle/>
          <a:p>
            <a:pPr algn="ctr">
              <a:defRPr/>
            </a:pPr>
            <a:r>
              <a:rPr lang="en-US" sz="800" dirty="0">
                <a:solidFill>
                  <a:schemeClr val="accent2"/>
                </a:solidFill>
                <a:latin typeface="Arial Bold" panose="020B0704020202020204" pitchFamily="34" charset="0"/>
                <a:cs typeface="Arial Bold" panose="020B0704020202020204" pitchFamily="34" charset="0"/>
              </a:rPr>
              <a:t>APPROVED</a:t>
            </a:r>
            <a:r>
              <a:rPr lang="en-US" sz="800" baseline="0" dirty="0">
                <a:solidFill>
                  <a:schemeClr val="accent2"/>
                </a:solidFill>
                <a:latin typeface="Arial Bold" panose="020B0704020202020204" pitchFamily="34" charset="0"/>
                <a:cs typeface="Arial Bold" panose="020B0704020202020204" pitchFamily="34" charset="0"/>
              </a:rPr>
              <a:t> FOR PUBLIC RELEASE</a:t>
            </a:r>
            <a:endParaRPr lang="en-US" sz="800" dirty="0">
              <a:solidFill>
                <a:schemeClr val="accent2"/>
              </a:solidFill>
              <a:latin typeface="Arial Bold" panose="020B0704020202020204" pitchFamily="34" charset="0"/>
              <a:cs typeface="Arial Bold" panose="020B0704020202020204" pitchFamily="34" charset="0"/>
            </a:endParaRPr>
          </a:p>
        </p:txBody>
      </p:sp>
      <p:pic>
        <p:nvPicPr>
          <p:cNvPr id="22" name="Picture 21"/>
          <p:cNvPicPr/>
          <p:nvPr userDrawn="1"/>
        </p:nvPicPr>
        <p:blipFill>
          <a:blip r:embed="rId3" cstate="print">
            <a:extLst>
              <a:ext uri="{28A0092B-C50C-407E-A947-70E740481C1C}">
                <a14:useLocalDpi xmlns:a14="http://schemas.microsoft.com/office/drawing/2010/main" val="0"/>
              </a:ext>
            </a:extLst>
          </a:blip>
          <a:stretch>
            <a:fillRect/>
          </a:stretch>
        </p:blipFill>
        <p:spPr>
          <a:xfrm>
            <a:off x="7653748" y="1482183"/>
            <a:ext cx="1397855" cy="1311303"/>
          </a:xfrm>
          <a:prstGeom prst="rect">
            <a:avLst/>
          </a:prstGeom>
        </p:spPr>
      </p:pic>
    </p:spTree>
    <p:extLst>
      <p:ext uri="{BB962C8B-B14F-4D97-AF65-F5344CB8AC3E}">
        <p14:creationId xmlns:p14="http://schemas.microsoft.com/office/powerpoint/2010/main" val="24249044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bwMode="auto">
          <a:xfrm>
            <a:off x="442210" y="2286001"/>
            <a:ext cx="8237095" cy="1285874"/>
          </a:xfrm>
          <a:prstGeom prst="rect">
            <a:avLst/>
          </a:prstGeom>
          <a:noFill/>
          <a:ln w="9525">
            <a:noFill/>
            <a:miter lim="800000"/>
            <a:headEnd/>
            <a:tailEnd/>
          </a:ln>
        </p:spPr>
        <p:txBody>
          <a:bodyPr anchor="b"/>
          <a:lstStyle>
            <a:lvl1pPr>
              <a:defRPr sz="3600" cap="none" baseline="0">
                <a:solidFill>
                  <a:schemeClr val="tx1"/>
                </a:solidFill>
              </a:defRPr>
            </a:lvl1pPr>
          </a:lstStyle>
          <a:p>
            <a:pPr lvl="0"/>
            <a:r>
              <a:rPr lang="en-US" dirty="0"/>
              <a:t>SECTION TITLE GOES HERE</a:t>
            </a:r>
          </a:p>
        </p:txBody>
      </p:sp>
      <p:sp>
        <p:nvSpPr>
          <p:cNvPr id="6" name="Text Placeholder 5"/>
          <p:cNvSpPr>
            <a:spLocks noGrp="1"/>
          </p:cNvSpPr>
          <p:nvPr>
            <p:ph type="body" sz="quarter" idx="12" hasCustomPrompt="1"/>
          </p:nvPr>
        </p:nvSpPr>
        <p:spPr>
          <a:xfrm>
            <a:off x="442210" y="3569973"/>
            <a:ext cx="8237095" cy="854075"/>
          </a:xfrm>
          <a:prstGeom prst="rect">
            <a:avLst/>
          </a:prstGeom>
        </p:spPr>
        <p:txBody>
          <a:bodyPr/>
          <a:lstStyle>
            <a:lvl1pPr>
              <a:defRPr sz="1800" b="0"/>
            </a:lvl1pPr>
          </a:lstStyle>
          <a:p>
            <a:pPr lvl="0"/>
            <a:r>
              <a:rPr lang="en-US" dirty="0"/>
              <a:t>SECTION SUBTITLE GOES HERE</a:t>
            </a:r>
          </a:p>
        </p:txBody>
      </p:sp>
    </p:spTree>
    <p:extLst>
      <p:ext uri="{BB962C8B-B14F-4D97-AF65-F5344CB8AC3E}">
        <p14:creationId xmlns:p14="http://schemas.microsoft.com/office/powerpoint/2010/main" val="4080699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e Column">
    <p:spTree>
      <p:nvGrpSpPr>
        <p:cNvPr id="1" name=""/>
        <p:cNvGrpSpPr/>
        <p:nvPr/>
      </p:nvGrpSpPr>
      <p:grpSpPr>
        <a:xfrm>
          <a:off x="0" y="0"/>
          <a:ext cx="0" cy="0"/>
          <a:chOff x="0" y="0"/>
          <a:chExt cx="0" cy="0"/>
        </a:xfrm>
      </p:grpSpPr>
      <p:sp>
        <p:nvSpPr>
          <p:cNvPr id="21" name="Text Placeholder 2"/>
          <p:cNvSpPr>
            <a:spLocks noGrp="1"/>
          </p:cNvSpPr>
          <p:nvPr>
            <p:ph idx="1" hasCustomPrompt="1"/>
          </p:nvPr>
        </p:nvSpPr>
        <p:spPr bwMode="auto">
          <a:xfrm>
            <a:off x="442210" y="1228725"/>
            <a:ext cx="8094688" cy="4714874"/>
          </a:xfrm>
          <a:prstGeom prst="rect">
            <a:avLst/>
          </a:prstGeom>
          <a:noFill/>
          <a:ln w="9525">
            <a:noFill/>
            <a:miter lim="800000"/>
            <a:headEnd/>
            <a:tailEnd/>
          </a:ln>
        </p:spPr>
        <p:txBody>
          <a:bodyPr/>
          <a:lstStyle>
            <a:lvl1pPr marL="230188" indent="-230188">
              <a:spcBef>
                <a:spcPts val="0"/>
              </a:spcBef>
              <a:buFont typeface="Arial" panose="020B0604020202020204" pitchFamily="34" charset="0"/>
              <a:buChar char="•"/>
              <a:defRPr sz="1800" b="1">
                <a:solidFill>
                  <a:schemeClr val="tx1"/>
                </a:solidFill>
              </a:defRPr>
            </a:lvl1pPr>
            <a:lvl2pPr marL="461963" indent="-233363">
              <a:spcBef>
                <a:spcPts val="0"/>
              </a:spcBef>
              <a:defRPr sz="1600">
                <a:solidFill>
                  <a:schemeClr val="tx1"/>
                </a:solidFill>
              </a:defRPr>
            </a:lvl2pPr>
            <a:lvl3pPr marL="684213" indent="-222250">
              <a:spcBef>
                <a:spcPts val="0"/>
              </a:spcBef>
              <a:spcAft>
                <a:spcPts val="1800"/>
              </a:spcAft>
              <a:defRPr sz="1400">
                <a:solidFill>
                  <a:schemeClr val="tx1"/>
                </a:solidFill>
              </a:defRPr>
            </a:lvl3pPr>
            <a:lvl4pPr>
              <a:defRPr sz="2000">
                <a:solidFill>
                  <a:schemeClr val="tx1"/>
                </a:solidFill>
              </a:defRPr>
            </a:lvl4pPr>
            <a:lvl5pPr>
              <a:defRPr sz="2000">
                <a:solidFill>
                  <a:schemeClr val="tx1"/>
                </a:solidFill>
              </a:defRPr>
            </a:lvl5pPr>
          </a:lstStyle>
          <a:p>
            <a:pPr lvl="0"/>
            <a:r>
              <a:rPr lang="en-US" noProof="0" dirty="0"/>
              <a:t>First level bullet</a:t>
            </a:r>
          </a:p>
          <a:p>
            <a:pPr lvl="1"/>
            <a:r>
              <a:rPr lang="en-US" noProof="0" dirty="0"/>
              <a:t>Second level bullet</a:t>
            </a:r>
          </a:p>
          <a:p>
            <a:pPr lvl="2"/>
            <a:r>
              <a:rPr lang="en-US" noProof="0" dirty="0"/>
              <a:t>Third level bullet</a:t>
            </a:r>
          </a:p>
          <a:p>
            <a:pPr lvl="0"/>
            <a:r>
              <a:rPr lang="en-US" noProof="0" dirty="0"/>
              <a:t>First level bullet</a:t>
            </a:r>
          </a:p>
          <a:p>
            <a:pPr lvl="1"/>
            <a:r>
              <a:rPr lang="en-US" noProof="0" dirty="0"/>
              <a:t>Second level bullet</a:t>
            </a:r>
          </a:p>
          <a:p>
            <a:pPr lvl="2"/>
            <a:r>
              <a:rPr lang="en-US" noProof="0" dirty="0"/>
              <a:t>Third level bullet</a:t>
            </a:r>
          </a:p>
        </p:txBody>
      </p:sp>
      <p:sp>
        <p:nvSpPr>
          <p:cNvPr id="6" name="Title Placeholder 1"/>
          <p:cNvSpPr>
            <a:spLocks noGrp="1"/>
          </p:cNvSpPr>
          <p:nvPr>
            <p:ph type="title" hasCustomPrompt="1"/>
          </p:nvPr>
        </p:nvSpPr>
        <p:spPr bwMode="auto">
          <a:xfrm>
            <a:off x="1385455" y="274639"/>
            <a:ext cx="6192981" cy="50641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sz="2000" b="1"/>
            </a:lvl1pPr>
          </a:lstStyle>
          <a:p>
            <a:pPr lvl="0"/>
            <a:r>
              <a:rPr lang="en-US" dirty="0"/>
              <a:t>Click to edit Master title text </a:t>
            </a:r>
          </a:p>
        </p:txBody>
      </p:sp>
    </p:spTree>
    <p:extLst>
      <p:ext uri="{BB962C8B-B14F-4D97-AF65-F5344CB8AC3E}">
        <p14:creationId xmlns:p14="http://schemas.microsoft.com/office/powerpoint/2010/main" val="4271479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8E874-A137-725F-19CA-39D884AEDCCD}"/>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7014838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6"/>
          <a:stretch>
            <a:fillRect/>
          </a:stretch>
        </p:blipFill>
        <p:spPr>
          <a:xfrm>
            <a:off x="0" y="3048"/>
            <a:ext cx="9144000" cy="6851904"/>
          </a:xfrm>
          <a:prstGeom prst="rect">
            <a:avLst/>
          </a:prstGeom>
        </p:spPr>
      </p:pic>
      <p:sp>
        <p:nvSpPr>
          <p:cNvPr id="9" name="Rectangle 15"/>
          <p:cNvSpPr>
            <a:spLocks noChangeArrowheads="1"/>
          </p:cNvSpPr>
          <p:nvPr userDrawn="1"/>
        </p:nvSpPr>
        <p:spPr bwMode="auto">
          <a:xfrm>
            <a:off x="0" y="6638558"/>
            <a:ext cx="9153086" cy="219442"/>
          </a:xfrm>
          <a:prstGeom prst="rect">
            <a:avLst/>
          </a:prstGeom>
          <a:noFill/>
          <a:ln w="9525">
            <a:noFill/>
            <a:miter lim="800000"/>
            <a:headEnd/>
            <a:tailEnd/>
          </a:ln>
        </p:spPr>
        <p:txBody>
          <a:bodyPr wrap="square" anchor="b">
            <a:spAutoFit/>
          </a:bodyPr>
          <a:lstStyle/>
          <a:p>
            <a:pPr algn="ctr">
              <a:defRPr/>
            </a:pPr>
            <a:r>
              <a:rPr lang="en-US" sz="800" dirty="0">
                <a:solidFill>
                  <a:schemeClr val="accent2"/>
                </a:solidFill>
                <a:latin typeface="Arial Bold" panose="020B0704020202020204" pitchFamily="34" charset="0"/>
                <a:cs typeface="Arial Bold" panose="020B0704020202020204" pitchFamily="34" charset="0"/>
              </a:rPr>
              <a:t>APPROVED</a:t>
            </a:r>
            <a:r>
              <a:rPr lang="en-US" sz="800" baseline="0" dirty="0">
                <a:solidFill>
                  <a:schemeClr val="accent2"/>
                </a:solidFill>
                <a:latin typeface="Arial Bold" panose="020B0704020202020204" pitchFamily="34" charset="0"/>
                <a:cs typeface="Arial Bold" panose="020B0704020202020204" pitchFamily="34" charset="0"/>
              </a:rPr>
              <a:t> FOR PUBLIC RELEASE</a:t>
            </a:r>
            <a:endParaRPr lang="en-US" sz="800" dirty="0">
              <a:solidFill>
                <a:schemeClr val="accent2"/>
              </a:solidFill>
              <a:latin typeface="Arial Bold" panose="020B0704020202020204" pitchFamily="34" charset="0"/>
              <a:cs typeface="Arial Bold" panose="020B0704020202020204" pitchFamily="34" charset="0"/>
            </a:endParaRPr>
          </a:p>
        </p:txBody>
      </p:sp>
      <p:sp>
        <p:nvSpPr>
          <p:cNvPr id="11" name="Rectangle 15"/>
          <p:cNvSpPr>
            <a:spLocks noChangeArrowheads="1"/>
          </p:cNvSpPr>
          <p:nvPr userDrawn="1"/>
        </p:nvSpPr>
        <p:spPr bwMode="auto">
          <a:xfrm>
            <a:off x="0" y="1407"/>
            <a:ext cx="9144000" cy="215444"/>
          </a:xfrm>
          <a:prstGeom prst="rect">
            <a:avLst/>
          </a:prstGeom>
          <a:noFill/>
          <a:ln w="9525">
            <a:noFill/>
            <a:miter lim="800000"/>
            <a:headEnd/>
            <a:tailEnd/>
          </a:ln>
        </p:spPr>
        <p:txBody>
          <a:bodyPr wrap="square" anchor="b">
            <a:spAutoFit/>
          </a:bodyPr>
          <a:lstStyle/>
          <a:p>
            <a:pPr algn="ctr">
              <a:defRPr/>
            </a:pPr>
            <a:r>
              <a:rPr lang="en-US" sz="800" dirty="0">
                <a:solidFill>
                  <a:schemeClr val="accent2"/>
                </a:solidFill>
                <a:latin typeface="Arial Bold" panose="020B0704020202020204" pitchFamily="34" charset="0"/>
                <a:cs typeface="Arial Bold" panose="020B0704020202020204" pitchFamily="34" charset="0"/>
              </a:rPr>
              <a:t>APPROVED</a:t>
            </a:r>
            <a:r>
              <a:rPr lang="en-US" sz="800" baseline="0" dirty="0">
                <a:solidFill>
                  <a:schemeClr val="accent2"/>
                </a:solidFill>
                <a:latin typeface="Arial Bold" panose="020B0704020202020204" pitchFamily="34" charset="0"/>
                <a:cs typeface="Arial Bold" panose="020B0704020202020204" pitchFamily="34" charset="0"/>
              </a:rPr>
              <a:t> FOR PUBLIC RELEASE</a:t>
            </a:r>
            <a:endParaRPr lang="en-US" sz="800" dirty="0">
              <a:solidFill>
                <a:schemeClr val="accent2"/>
              </a:solidFill>
              <a:latin typeface="Arial Bold" panose="020B0704020202020204" pitchFamily="34" charset="0"/>
              <a:cs typeface="Arial Bold" panose="020B0704020202020204" pitchFamily="34" charset="0"/>
            </a:endParaRPr>
          </a:p>
        </p:txBody>
      </p:sp>
      <p:sp>
        <p:nvSpPr>
          <p:cNvPr id="19" name="TextBox 18"/>
          <p:cNvSpPr txBox="1"/>
          <p:nvPr userDrawn="1"/>
        </p:nvSpPr>
        <p:spPr>
          <a:xfrm>
            <a:off x="8735627" y="6636780"/>
            <a:ext cx="417459" cy="215444"/>
          </a:xfrm>
          <a:prstGeom prst="rect">
            <a:avLst/>
          </a:prstGeom>
          <a:noFill/>
        </p:spPr>
        <p:txBody>
          <a:bodyPr wrap="square" rtlCol="0">
            <a:spAutoFit/>
          </a:bodyPr>
          <a:lstStyle/>
          <a:p>
            <a:pPr algn="r"/>
            <a:fld id="{96AD103F-80C8-4104-B396-731727462289}" type="slidenum">
              <a:rPr lang="en-US" sz="800" b="1" smtClean="0">
                <a:solidFill>
                  <a:schemeClr val="accent2"/>
                </a:solidFill>
              </a:rPr>
              <a:pPr algn="r"/>
              <a:t>‹#›</a:t>
            </a:fld>
            <a:endParaRPr lang="en-US" sz="800" b="1" dirty="0">
              <a:solidFill>
                <a:schemeClr val="accent2"/>
              </a:solidFill>
            </a:endParaRPr>
          </a:p>
        </p:txBody>
      </p:sp>
      <p:pic>
        <p:nvPicPr>
          <p:cNvPr id="6" name="Picture 5"/>
          <p:cNvPicPr/>
          <p:nvPr userDrawn="1"/>
        </p:nvPicPr>
        <p:blipFill>
          <a:blip r:embed="rId7" cstate="print">
            <a:extLst>
              <a:ext uri="{28A0092B-C50C-407E-A947-70E740481C1C}">
                <a14:useLocalDpi xmlns:a14="http://schemas.microsoft.com/office/drawing/2010/main" val="0"/>
              </a:ext>
            </a:extLst>
          </a:blip>
          <a:stretch>
            <a:fillRect/>
          </a:stretch>
        </p:blipFill>
        <p:spPr>
          <a:xfrm>
            <a:off x="6836640" y="216851"/>
            <a:ext cx="811069" cy="734494"/>
          </a:xfrm>
          <a:prstGeom prst="rect">
            <a:avLst/>
          </a:prstGeom>
        </p:spPr>
      </p:pic>
    </p:spTree>
    <p:extLst>
      <p:ext uri="{BB962C8B-B14F-4D97-AF65-F5344CB8AC3E}">
        <p14:creationId xmlns:p14="http://schemas.microsoft.com/office/powerpoint/2010/main" val="4090489922"/>
      </p:ext>
    </p:extLst>
  </p:cSld>
  <p:clrMap bg1="lt1" tx1="dk1" bg2="lt2" tx2="dk2" accent1="accent1" accent2="accent2" accent3="accent3" accent4="accent4" accent5="accent5" accent6="accent6" hlink="hlink" folHlink="folHlink"/>
  <p:sldLayoutIdLst>
    <p:sldLayoutId id="2147484215" r:id="rId1"/>
    <p:sldLayoutId id="2147484189" r:id="rId2"/>
    <p:sldLayoutId id="2147484190" r:id="rId3"/>
    <p:sldLayoutId id="2147484192" r:id="rId4"/>
  </p:sldLayoutIdLst>
  <p:hf sldNum="0" hdr="0" dt="0"/>
  <p:txStyles>
    <p:titleStyle>
      <a:lvl1pPr algn="l" rtl="0" eaLnBrk="1" fontAlgn="base" hangingPunct="1">
        <a:spcBef>
          <a:spcPct val="0"/>
        </a:spcBef>
        <a:spcAft>
          <a:spcPct val="0"/>
        </a:spcAft>
        <a:defRPr sz="2400" b="0" kern="1200" cap="all">
          <a:solidFill>
            <a:schemeClr val="tx1"/>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400"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2400"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2400"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2400" b="1">
          <a:solidFill>
            <a:srgbClr val="978473"/>
          </a:solidFill>
          <a:latin typeface="Arial" charset="0"/>
          <a:ea typeface="ＭＳ Ｐゴシック" charset="0"/>
          <a:cs typeface="Arial" charset="0"/>
        </a:defRPr>
      </a:lvl5pPr>
      <a:lvl6pPr marL="457200" algn="l" rtl="0" eaLnBrk="1" fontAlgn="base" hangingPunct="1">
        <a:spcBef>
          <a:spcPct val="0"/>
        </a:spcBef>
        <a:spcAft>
          <a:spcPct val="0"/>
        </a:spcAft>
        <a:defRPr sz="4400">
          <a:solidFill>
            <a:schemeClr val="tx1"/>
          </a:solidFill>
          <a:latin typeface="Arial" charset="0"/>
          <a:cs typeface="Arial" charset="0"/>
        </a:defRPr>
      </a:lvl6pPr>
      <a:lvl7pPr marL="914400" algn="l" rtl="0" eaLnBrk="1" fontAlgn="base" hangingPunct="1">
        <a:spcBef>
          <a:spcPct val="0"/>
        </a:spcBef>
        <a:spcAft>
          <a:spcPct val="0"/>
        </a:spcAft>
        <a:defRPr sz="4400">
          <a:solidFill>
            <a:schemeClr val="tx1"/>
          </a:solidFill>
          <a:latin typeface="Arial" charset="0"/>
          <a:cs typeface="Arial" charset="0"/>
        </a:defRPr>
      </a:lvl7pPr>
      <a:lvl8pPr marL="1371600" algn="l" rtl="0" eaLnBrk="1" fontAlgn="base" hangingPunct="1">
        <a:spcBef>
          <a:spcPct val="0"/>
        </a:spcBef>
        <a:spcAft>
          <a:spcPct val="0"/>
        </a:spcAft>
        <a:defRPr sz="4400">
          <a:solidFill>
            <a:schemeClr val="tx1"/>
          </a:solidFill>
          <a:latin typeface="Arial" charset="0"/>
          <a:cs typeface="Arial" charset="0"/>
        </a:defRPr>
      </a:lvl8pPr>
      <a:lvl9pPr marL="1828800" algn="l" rtl="0" eaLnBrk="1" fontAlgn="base" hangingPunct="1">
        <a:spcBef>
          <a:spcPct val="0"/>
        </a:spcBef>
        <a:spcAft>
          <a:spcPct val="0"/>
        </a:spcAft>
        <a:defRPr sz="44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defRPr sz="2400" kern="1200">
          <a:solidFill>
            <a:schemeClr val="tx1"/>
          </a:solidFill>
          <a:latin typeface="Arial" pitchFamily="34" charset="0"/>
          <a:ea typeface="ＭＳ Ｐゴシック" charset="0"/>
          <a:cs typeface="Arial" pitchFamily="34" charset="0"/>
        </a:defRPr>
      </a:lvl1pPr>
      <a:lvl2pPr marL="514350" indent="-285750" algn="l" rtl="0" eaLnBrk="1" fontAlgn="base" hangingPunct="1">
        <a:spcBef>
          <a:spcPct val="20000"/>
        </a:spcBef>
        <a:spcAft>
          <a:spcPct val="0"/>
        </a:spcAft>
        <a:buFont typeface="Arial" charset="0"/>
        <a:buChar char="–"/>
        <a:defRPr sz="2400" kern="1200">
          <a:solidFill>
            <a:schemeClr val="tx1"/>
          </a:solidFill>
          <a:latin typeface="Arial" pitchFamily="34" charset="0"/>
          <a:ea typeface="Arial" charset="0"/>
          <a:cs typeface="Arial" pitchFamily="34" charset="0"/>
        </a:defRPr>
      </a:lvl2pPr>
      <a:lvl3pPr marL="914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Arial" charset="0"/>
          <a:cs typeface="Arial" pitchFamily="34" charset="0"/>
        </a:defRPr>
      </a:lvl3pPr>
      <a:lvl4pPr marL="13716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Arial" charset="0"/>
          <a:cs typeface="Arial" pitchFamily="34" charset="0"/>
        </a:defRPr>
      </a:lvl4pPr>
      <a:lvl5pPr marL="18288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Arial"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a:xfrm>
            <a:off x="306338" y="4198314"/>
            <a:ext cx="7740000" cy="450784"/>
          </a:xfrm>
        </p:spPr>
        <p:txBody>
          <a:bodyPr/>
          <a:lstStyle/>
          <a:p>
            <a:r>
              <a:rPr lang="en-US" dirty="0"/>
              <a:t>Joint Standardization Board </a:t>
            </a:r>
          </a:p>
          <a:p>
            <a:r>
              <a:rPr lang="en-US" dirty="0"/>
              <a:t>    Expeditionary Shelters and Basing Equipment (JSB-ESBE) </a:t>
            </a:r>
          </a:p>
          <a:p>
            <a:r>
              <a:rPr lang="en-US" dirty="0"/>
              <a:t>    Presentation to Defense Standardization Program Conference</a:t>
            </a:r>
          </a:p>
        </p:txBody>
      </p:sp>
      <p:sp>
        <p:nvSpPr>
          <p:cNvPr id="5" name="Text Placeholder 4"/>
          <p:cNvSpPr>
            <a:spLocks noGrp="1"/>
          </p:cNvSpPr>
          <p:nvPr>
            <p:ph type="body" sz="quarter" idx="13"/>
          </p:nvPr>
        </p:nvSpPr>
        <p:spPr/>
        <p:txBody>
          <a:bodyPr/>
          <a:lstStyle/>
          <a:p>
            <a:r>
              <a:rPr lang="en-US"/>
              <a:t>Ms. Connie Miles-Patrick	</a:t>
            </a:r>
            <a:endParaRPr lang="en-US" dirty="0"/>
          </a:p>
        </p:txBody>
      </p:sp>
      <p:sp>
        <p:nvSpPr>
          <p:cNvPr id="6" name="Text Placeholder 5"/>
          <p:cNvSpPr>
            <a:spLocks noGrp="1"/>
          </p:cNvSpPr>
          <p:nvPr>
            <p:ph type="body" sz="quarter" idx="14"/>
          </p:nvPr>
        </p:nvSpPr>
        <p:spPr/>
        <p:txBody>
          <a:bodyPr/>
          <a:lstStyle/>
          <a:p>
            <a:r>
              <a:rPr lang="en-US" dirty="0"/>
              <a:t>Team Leader, </a:t>
            </a:r>
            <a:r>
              <a:rPr lang="en-US" dirty="0" err="1"/>
              <a:t>SyDET</a:t>
            </a:r>
            <a:r>
              <a:rPr lang="en-US"/>
              <a:t>, Soldier Sustainment Directorate </a:t>
            </a:r>
            <a:endParaRPr lang="en-US" dirty="0"/>
          </a:p>
        </p:txBody>
      </p:sp>
      <p:sp>
        <p:nvSpPr>
          <p:cNvPr id="7" name="Text Placeholder 6"/>
          <p:cNvSpPr>
            <a:spLocks noGrp="1"/>
          </p:cNvSpPr>
          <p:nvPr>
            <p:ph type="body" sz="quarter" idx="15"/>
          </p:nvPr>
        </p:nvSpPr>
        <p:spPr/>
        <p:txBody>
          <a:bodyPr/>
          <a:lstStyle/>
          <a:p>
            <a:r>
              <a:rPr lang="en-US"/>
              <a:t>JSB-ESBE, Action Office</a:t>
            </a:r>
            <a:endParaRPr lang="en-US" dirty="0"/>
          </a:p>
        </p:txBody>
      </p:sp>
      <p:sp>
        <p:nvSpPr>
          <p:cNvPr id="8" name="Text Placeholder 7"/>
          <p:cNvSpPr>
            <a:spLocks noGrp="1"/>
          </p:cNvSpPr>
          <p:nvPr>
            <p:ph type="body" sz="quarter" idx="17"/>
          </p:nvPr>
        </p:nvSpPr>
        <p:spPr/>
        <p:txBody>
          <a:bodyPr/>
          <a:lstStyle/>
          <a:p>
            <a:r>
              <a:rPr lang="en-US" dirty="0"/>
              <a:t>2 August 2022</a:t>
            </a:r>
          </a:p>
        </p:txBody>
      </p:sp>
    </p:spTree>
    <p:extLst>
      <p:ext uri="{BB962C8B-B14F-4D97-AF65-F5344CB8AC3E}">
        <p14:creationId xmlns:p14="http://schemas.microsoft.com/office/powerpoint/2010/main" val="751203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38865" y="2161598"/>
            <a:ext cx="4222154" cy="932584"/>
          </a:xfrm>
        </p:spPr>
        <p:txBody>
          <a:bodyPr/>
          <a:lstStyle/>
          <a:p>
            <a:pPr marL="0" indent="0">
              <a:buNone/>
            </a:pPr>
            <a:r>
              <a:rPr lang="en-US" sz="4800" dirty="0"/>
              <a:t>QUESTIONS</a:t>
            </a:r>
          </a:p>
        </p:txBody>
      </p:sp>
    </p:spTree>
    <p:extLst>
      <p:ext uri="{BB962C8B-B14F-4D97-AF65-F5344CB8AC3E}">
        <p14:creationId xmlns:p14="http://schemas.microsoft.com/office/powerpoint/2010/main" val="1681172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3675" y="246929"/>
            <a:ext cx="4442690" cy="506411"/>
          </a:xfrm>
          <a:prstGeom prst="rect">
            <a:avLst/>
          </a:prstGeom>
        </p:spPr>
        <p:txBody>
          <a:bodyPr/>
          <a:lstStyle/>
          <a:p>
            <a:pPr algn="ctr"/>
            <a:r>
              <a:rPr lang="en-US" dirty="0"/>
              <a:t>JOCOTAS to JSB-ESBE Timeline</a:t>
            </a:r>
          </a:p>
        </p:txBody>
      </p:sp>
      <p:sp>
        <p:nvSpPr>
          <p:cNvPr id="3" name="Rectangle 2"/>
          <p:cNvSpPr/>
          <p:nvPr/>
        </p:nvSpPr>
        <p:spPr>
          <a:xfrm>
            <a:off x="-9909" y="5766246"/>
            <a:ext cx="7833109" cy="400110"/>
          </a:xfrm>
          <a:prstGeom prst="rect">
            <a:avLst/>
          </a:prstGeom>
        </p:spPr>
        <p:txBody>
          <a:bodyPr wrap="square">
            <a:spAutoFit/>
          </a:bodyPr>
          <a:ls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fontAlgn="auto">
              <a:spcBef>
                <a:spcPts val="0"/>
              </a:spcBef>
              <a:spcAft>
                <a:spcPts val="0"/>
              </a:spcAft>
            </a:pPr>
            <a:r>
              <a:rPr lang="en-US" sz="2000" b="1" dirty="0">
                <a:solidFill>
                  <a:prstClr val="black"/>
                </a:solidFill>
                <a:latin typeface="Arial"/>
              </a:rPr>
              <a:t>1975 - Joint Committee for Tactical Shelters (rigid wall shelters)</a:t>
            </a:r>
          </a:p>
        </p:txBody>
      </p:sp>
      <p:sp>
        <p:nvSpPr>
          <p:cNvPr id="4" name="Notched Right Arrow 3"/>
          <p:cNvSpPr/>
          <p:nvPr/>
        </p:nvSpPr>
        <p:spPr>
          <a:xfrm rot="20137624">
            <a:off x="-228576" y="3221702"/>
            <a:ext cx="9506372" cy="721404"/>
          </a:xfrm>
          <a:prstGeom prst="notchedRightArrow">
            <a:avLst/>
          </a:prstGeom>
          <a:solidFill>
            <a:srgbClr val="666633">
              <a:lumMod val="75000"/>
            </a:srgbClr>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sp>
        <p:nvSpPr>
          <p:cNvPr id="5" name="TextBox 4"/>
          <p:cNvSpPr txBox="1"/>
          <p:nvPr/>
        </p:nvSpPr>
        <p:spPr>
          <a:xfrm>
            <a:off x="1509534" y="5080854"/>
            <a:ext cx="3939697" cy="369332"/>
          </a:xfrm>
          <a:prstGeom prst="rect">
            <a:avLst/>
          </a:prstGeom>
          <a:noFill/>
        </p:spPr>
        <p:txBody>
          <a:bodyPr wrap="square" rtlCol="0">
            <a:spAutoFit/>
          </a:bodyPr>
          <a:ls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fontAlgn="auto">
              <a:spcBef>
                <a:spcPts val="0"/>
              </a:spcBef>
              <a:spcAft>
                <a:spcPts val="0"/>
              </a:spcAft>
            </a:pPr>
            <a:r>
              <a:rPr lang="en-US" sz="1800" dirty="0">
                <a:solidFill>
                  <a:prstClr val="black"/>
                </a:solidFill>
                <a:latin typeface="Arial"/>
              </a:rPr>
              <a:t>1994 – Soft wall shelters were added</a:t>
            </a:r>
          </a:p>
        </p:txBody>
      </p:sp>
      <p:sp>
        <p:nvSpPr>
          <p:cNvPr id="6" name="TextBox 5"/>
          <p:cNvSpPr txBox="1"/>
          <p:nvPr/>
        </p:nvSpPr>
        <p:spPr>
          <a:xfrm>
            <a:off x="2849098" y="4514894"/>
            <a:ext cx="5960034" cy="369332"/>
          </a:xfrm>
          <a:prstGeom prst="rect">
            <a:avLst/>
          </a:prstGeom>
          <a:noFill/>
        </p:spPr>
        <p:txBody>
          <a:bodyPr wrap="square" rtlCol="0">
            <a:spAutoFit/>
          </a:bodyPr>
          <a:ls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fontAlgn="auto">
              <a:spcBef>
                <a:spcPts val="0"/>
              </a:spcBef>
              <a:spcAft>
                <a:spcPts val="0"/>
              </a:spcAft>
            </a:pPr>
            <a:r>
              <a:rPr lang="en-US" sz="1800" dirty="0">
                <a:solidFill>
                  <a:prstClr val="black"/>
                </a:solidFill>
                <a:latin typeface="Arial"/>
              </a:rPr>
              <a:t>2006 – JOCOTAS became a Joint Standardization Board</a:t>
            </a:r>
          </a:p>
        </p:txBody>
      </p:sp>
      <p:sp>
        <p:nvSpPr>
          <p:cNvPr id="7" name="TextBox 7"/>
          <p:cNvSpPr txBox="1"/>
          <p:nvPr/>
        </p:nvSpPr>
        <p:spPr>
          <a:xfrm>
            <a:off x="193963" y="2545448"/>
            <a:ext cx="6036434" cy="369332"/>
          </a:xfrm>
          <a:prstGeom prst="rect">
            <a:avLst/>
          </a:prstGeom>
          <a:noFill/>
        </p:spPr>
        <p:txBody>
          <a:bodyPr wrap="square" rtlCol="0">
            <a:spAutoFit/>
          </a:bodyPr>
          <a:ls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fontAlgn="auto">
              <a:spcBef>
                <a:spcPts val="0"/>
              </a:spcBef>
              <a:spcAft>
                <a:spcPts val="0"/>
              </a:spcAft>
            </a:pPr>
            <a:r>
              <a:rPr lang="en-US" sz="1800" dirty="0">
                <a:solidFill>
                  <a:prstClr val="black"/>
                </a:solidFill>
                <a:latin typeface="Arial"/>
              </a:rPr>
              <a:t>2012 - JOCOTAS expands to include Contingency Basing</a:t>
            </a:r>
          </a:p>
        </p:txBody>
      </p:sp>
      <p:sp>
        <p:nvSpPr>
          <p:cNvPr id="8" name="TextBox 8"/>
          <p:cNvSpPr txBox="1"/>
          <p:nvPr/>
        </p:nvSpPr>
        <p:spPr>
          <a:xfrm>
            <a:off x="314036" y="2028882"/>
            <a:ext cx="6941986" cy="369332"/>
          </a:xfrm>
          <a:prstGeom prst="rect">
            <a:avLst/>
          </a:prstGeom>
          <a:noFill/>
        </p:spPr>
        <p:txBody>
          <a:bodyPr wrap="square" rtlCol="0">
            <a:spAutoFit/>
          </a:bodyPr>
          <a:ls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fontAlgn="auto">
              <a:spcBef>
                <a:spcPts val="0"/>
              </a:spcBef>
              <a:spcAft>
                <a:spcPts val="0"/>
              </a:spcAft>
            </a:pPr>
            <a:r>
              <a:rPr lang="en-US" sz="1800" dirty="0">
                <a:solidFill>
                  <a:prstClr val="black"/>
                </a:solidFill>
                <a:latin typeface="Arial"/>
              </a:rPr>
              <a:t>2015 - JSB for Tactical Shelter and Expeditionary Basing Systems </a:t>
            </a:r>
          </a:p>
        </p:txBody>
      </p:sp>
      <p:sp>
        <p:nvSpPr>
          <p:cNvPr id="9" name="TextBox 10"/>
          <p:cNvSpPr txBox="1"/>
          <p:nvPr/>
        </p:nvSpPr>
        <p:spPr>
          <a:xfrm>
            <a:off x="1658169" y="1478762"/>
            <a:ext cx="6392968" cy="369332"/>
          </a:xfrm>
          <a:prstGeom prst="rect">
            <a:avLst/>
          </a:prstGeom>
          <a:noFill/>
        </p:spPr>
        <p:txBody>
          <a:bodyPr wrap="square" rtlCol="0">
            <a:spAutoFit/>
          </a:bodyPr>
          <a:ls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fontAlgn="auto">
              <a:spcBef>
                <a:spcPts val="0"/>
              </a:spcBef>
              <a:spcAft>
                <a:spcPts val="0"/>
              </a:spcAft>
            </a:pPr>
            <a:r>
              <a:rPr lang="en-US" sz="1800" dirty="0">
                <a:solidFill>
                  <a:prstClr val="black"/>
                </a:solidFill>
                <a:latin typeface="Arial"/>
              </a:rPr>
              <a:t>2017 - Began discussion to combine JOCOTAS and JEBWG</a:t>
            </a:r>
          </a:p>
        </p:txBody>
      </p:sp>
      <p:sp>
        <p:nvSpPr>
          <p:cNvPr id="10" name="Rectangle 9"/>
          <p:cNvSpPr/>
          <p:nvPr/>
        </p:nvSpPr>
        <p:spPr>
          <a:xfrm>
            <a:off x="614191" y="682422"/>
            <a:ext cx="8194942" cy="861774"/>
          </a:xfrm>
          <a:prstGeom prst="rect">
            <a:avLst/>
          </a:prstGeom>
        </p:spPr>
        <p:txBody>
          <a:bodyPr wrap="square">
            <a:spAutoFit/>
          </a:bodyPr>
          <a:ls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fontAlgn="auto">
              <a:spcBef>
                <a:spcPts val="0"/>
              </a:spcBef>
              <a:spcAft>
                <a:spcPts val="0"/>
              </a:spcAft>
            </a:pPr>
            <a:r>
              <a:rPr lang="en-US" sz="1800" dirty="0">
                <a:solidFill>
                  <a:prstClr val="black"/>
                </a:solidFill>
                <a:latin typeface="Arial"/>
                <a:ea typeface="+mn-ea"/>
              </a:rPr>
              <a:t>	</a:t>
            </a:r>
          </a:p>
          <a:p>
            <a:pPr fontAlgn="auto">
              <a:spcBef>
                <a:spcPts val="0"/>
              </a:spcBef>
              <a:spcAft>
                <a:spcPts val="0"/>
              </a:spcAft>
            </a:pPr>
            <a:r>
              <a:rPr lang="en-US" sz="1600" b="1" dirty="0">
                <a:solidFill>
                  <a:prstClr val="black"/>
                </a:solidFill>
                <a:latin typeface="Arial"/>
                <a:ea typeface="+mn-ea"/>
              </a:rPr>
              <a:t>2018 - Joint Standardization Board - Expeditionary Shelters  Basing Equipment *</a:t>
            </a:r>
            <a:r>
              <a:rPr lang="en-US" sz="1600" dirty="0">
                <a:solidFill>
                  <a:prstClr val="black"/>
                </a:solidFill>
                <a:latin typeface="Arial"/>
                <a:ea typeface="+mn-ea"/>
              </a:rPr>
              <a:t>	</a:t>
            </a:r>
          </a:p>
        </p:txBody>
      </p:sp>
      <p:sp>
        <p:nvSpPr>
          <p:cNvPr id="12" name="Rectangle 11"/>
          <p:cNvSpPr/>
          <p:nvPr/>
        </p:nvSpPr>
        <p:spPr>
          <a:xfrm>
            <a:off x="4339394" y="3668601"/>
            <a:ext cx="5652727" cy="646331"/>
          </a:xfrm>
          <a:prstGeom prst="rect">
            <a:avLst/>
          </a:prstGeom>
        </p:spPr>
        <p:txBody>
          <a:bodyPr wrap="square">
            <a:spAutoFit/>
          </a:bodyPr>
          <a:lstStyle/>
          <a:p>
            <a:pPr lvl="0" fontAlgn="auto">
              <a:spcBef>
                <a:spcPts val="0"/>
              </a:spcBef>
              <a:spcAft>
                <a:spcPts val="0"/>
              </a:spcAft>
            </a:pPr>
            <a:r>
              <a:rPr lang="en-US" sz="1800" dirty="0">
                <a:solidFill>
                  <a:prstClr val="black"/>
                </a:solidFill>
                <a:latin typeface="Arial"/>
              </a:rPr>
              <a:t>2009 – JOCOTAS expands to include Shelter Technology </a:t>
            </a:r>
          </a:p>
        </p:txBody>
      </p:sp>
    </p:spTree>
    <p:extLst>
      <p:ext uri="{BB962C8B-B14F-4D97-AF65-F5344CB8AC3E}">
        <p14:creationId xmlns:p14="http://schemas.microsoft.com/office/powerpoint/2010/main" val="242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7217" y="1126780"/>
            <a:ext cx="8481291" cy="3053144"/>
          </a:xfrm>
          <a:prstGeom prst="rect">
            <a:avLst/>
          </a:prstGeom>
        </p:spPr>
        <p:txBody>
          <a:bodyPr wrap="square">
            <a:spAutoFit/>
          </a:bodyPr>
          <a:lstStyle/>
          <a:p>
            <a:pPr lvl="0" fontAlgn="auto">
              <a:lnSpc>
                <a:spcPct val="90000"/>
              </a:lnSpc>
              <a:spcBef>
                <a:spcPts val="1000"/>
              </a:spcBef>
              <a:spcAft>
                <a:spcPts val="0"/>
              </a:spcAft>
            </a:pPr>
            <a:r>
              <a:rPr lang="en-US" sz="2000" b="1" dirty="0">
                <a:solidFill>
                  <a:prstClr val="black"/>
                </a:solidFill>
                <a:latin typeface="Arial" panose="020B0604020202020204" pitchFamily="34" charset="0"/>
                <a:ea typeface="+mn-ea"/>
                <a:cs typeface="Arial" panose="020B0604020202020204" pitchFamily="34" charset="0"/>
              </a:rPr>
              <a:t>Joint Committee on Tactical Shelters (JOCOTAS) formed in 1975 under Office of the Secretary of Defense (OSD) direction with the purpose to-</a:t>
            </a:r>
            <a:endParaRPr lang="en-US" sz="2800" b="1" dirty="0">
              <a:solidFill>
                <a:prstClr val="black"/>
              </a:solidFill>
              <a:latin typeface="Arial" panose="020B0604020202020204" pitchFamily="34" charset="0"/>
              <a:ea typeface="+mn-ea"/>
              <a:cs typeface="Arial" panose="020B0604020202020204" pitchFamily="34" charset="0"/>
            </a:endParaRPr>
          </a:p>
          <a:p>
            <a:pPr marL="685800" lvl="1" indent="-228600" fontAlgn="auto">
              <a:lnSpc>
                <a:spcPct val="90000"/>
              </a:lnSpc>
              <a:spcBef>
                <a:spcPts val="500"/>
              </a:spcBef>
              <a:spcAft>
                <a:spcPts val="0"/>
              </a:spcAft>
              <a:buFont typeface="Arial" panose="020B0604020202020204" pitchFamily="34" charset="0"/>
              <a:buChar char="•"/>
            </a:pPr>
            <a:r>
              <a:rPr lang="en-US" sz="1800" dirty="0">
                <a:solidFill>
                  <a:prstClr val="black"/>
                </a:solidFill>
                <a:latin typeface="Arial" panose="020B0604020202020204" pitchFamily="34" charset="0"/>
                <a:ea typeface="+mn-ea"/>
                <a:cs typeface="Arial" panose="020B0604020202020204" pitchFamily="34" charset="0"/>
              </a:rPr>
              <a:t>Prevent the duplication of Tactical Shelter Research and Development</a:t>
            </a:r>
          </a:p>
          <a:p>
            <a:pPr marL="685800" lvl="1" indent="-228600" fontAlgn="auto">
              <a:lnSpc>
                <a:spcPct val="90000"/>
              </a:lnSpc>
              <a:spcBef>
                <a:spcPts val="500"/>
              </a:spcBef>
              <a:spcAft>
                <a:spcPts val="0"/>
              </a:spcAft>
              <a:buFont typeface="Arial" panose="020B0604020202020204" pitchFamily="34" charset="0"/>
              <a:buChar char="•"/>
            </a:pPr>
            <a:r>
              <a:rPr lang="en-US" sz="1800" dirty="0">
                <a:solidFill>
                  <a:prstClr val="black"/>
                </a:solidFill>
                <a:latin typeface="Arial" panose="020B0604020202020204" pitchFamily="34" charset="0"/>
                <a:ea typeface="+mn-ea"/>
                <a:cs typeface="Arial" panose="020B0604020202020204" pitchFamily="34" charset="0"/>
              </a:rPr>
              <a:t>Eliminate the proliferation of non-standard tactical shelters in the DoD inventory</a:t>
            </a:r>
          </a:p>
          <a:p>
            <a:pPr marL="685800" lvl="1" indent="-228600" fontAlgn="auto">
              <a:lnSpc>
                <a:spcPct val="90000"/>
              </a:lnSpc>
              <a:spcBef>
                <a:spcPts val="500"/>
              </a:spcBef>
              <a:spcAft>
                <a:spcPts val="0"/>
              </a:spcAft>
              <a:buFont typeface="Arial" panose="020B0604020202020204" pitchFamily="34" charset="0"/>
              <a:buChar char="•"/>
            </a:pPr>
            <a:r>
              <a:rPr lang="en-US" sz="1800" b="1" i="1" dirty="0">
                <a:solidFill>
                  <a:prstClr val="black"/>
                </a:solidFill>
                <a:latin typeface="Arial" panose="020B0604020202020204" pitchFamily="34" charset="0"/>
                <a:ea typeface="+mn-ea"/>
                <a:cs typeface="Arial" panose="020B0604020202020204" pitchFamily="34" charset="0"/>
              </a:rPr>
              <a:t>Maximize the usage of DoD Standard Family of Tactical Shelter</a:t>
            </a:r>
          </a:p>
          <a:p>
            <a:pPr marL="685800" lvl="1" indent="-228600" fontAlgn="auto">
              <a:lnSpc>
                <a:spcPct val="90000"/>
              </a:lnSpc>
              <a:spcBef>
                <a:spcPts val="500"/>
              </a:spcBef>
              <a:spcAft>
                <a:spcPts val="0"/>
              </a:spcAft>
              <a:buFont typeface="Arial" panose="020B0604020202020204" pitchFamily="34" charset="0"/>
              <a:buChar char="•"/>
            </a:pPr>
            <a:endParaRPr lang="en-US" sz="1800" dirty="0">
              <a:solidFill>
                <a:prstClr val="black"/>
              </a:solidFill>
              <a:latin typeface="Arial" panose="020B0604020202020204" pitchFamily="34" charset="0"/>
              <a:ea typeface="+mn-ea"/>
              <a:cs typeface="Arial" panose="020B0604020202020204" pitchFamily="34" charset="0"/>
            </a:endParaRPr>
          </a:p>
          <a:p>
            <a:pPr marL="228600" indent="-228600" fontAlgn="auto">
              <a:lnSpc>
                <a:spcPct val="90000"/>
              </a:lnSpc>
              <a:spcBef>
                <a:spcPts val="500"/>
              </a:spcBef>
              <a:spcAft>
                <a:spcPts val="0"/>
              </a:spcAft>
              <a:buFont typeface="Arial" panose="020B0604020202020204" pitchFamily="34" charset="0"/>
              <a:buChar char="•"/>
            </a:pPr>
            <a:endParaRPr lang="en-US" sz="1800" dirty="0">
              <a:solidFill>
                <a:prstClr val="black"/>
              </a:solidFill>
              <a:latin typeface="Arial" panose="020B0604020202020204" pitchFamily="34" charset="0"/>
              <a:ea typeface="+mn-ea"/>
              <a:cs typeface="Arial" panose="020B0604020202020204" pitchFamily="34" charset="0"/>
            </a:endParaRPr>
          </a:p>
          <a:p>
            <a:pPr marL="228600" indent="-228600" fontAlgn="auto">
              <a:lnSpc>
                <a:spcPct val="90000"/>
              </a:lnSpc>
              <a:spcBef>
                <a:spcPts val="500"/>
              </a:spcBef>
              <a:spcAft>
                <a:spcPts val="0"/>
              </a:spcAft>
              <a:buFont typeface="Arial" panose="020B0604020202020204" pitchFamily="34" charset="0"/>
              <a:buChar char="•"/>
            </a:pPr>
            <a:endParaRPr lang="en-US" sz="1800" dirty="0">
              <a:solidFill>
                <a:prstClr val="black"/>
              </a:solidFill>
              <a:latin typeface="Arial" panose="020B0604020202020204" pitchFamily="34" charset="0"/>
              <a:ea typeface="+mn-ea"/>
              <a:cs typeface="Arial" panose="020B0604020202020204" pitchFamily="34" charset="0"/>
            </a:endParaRPr>
          </a:p>
        </p:txBody>
      </p:sp>
      <p:sp>
        <p:nvSpPr>
          <p:cNvPr id="5" name="Title 1"/>
          <p:cNvSpPr txBox="1">
            <a:spLocks/>
          </p:cNvSpPr>
          <p:nvPr/>
        </p:nvSpPr>
        <p:spPr bwMode="auto">
          <a:xfrm>
            <a:off x="3565812" y="320821"/>
            <a:ext cx="2324100" cy="50641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000" b="1" kern="1200" cap="all">
                <a:solidFill>
                  <a:schemeClr val="tx1"/>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400"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2400"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2400"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2400" b="1">
                <a:solidFill>
                  <a:srgbClr val="978473"/>
                </a:solidFill>
                <a:latin typeface="Arial" charset="0"/>
                <a:ea typeface="ＭＳ Ｐゴシック" charset="0"/>
                <a:cs typeface="Arial" charset="0"/>
              </a:defRPr>
            </a:lvl5pPr>
            <a:lvl6pPr marL="457200" algn="l" rtl="0" eaLnBrk="1" fontAlgn="base" hangingPunct="1">
              <a:spcBef>
                <a:spcPct val="0"/>
              </a:spcBef>
              <a:spcAft>
                <a:spcPct val="0"/>
              </a:spcAft>
              <a:defRPr sz="4400">
                <a:solidFill>
                  <a:schemeClr val="tx1"/>
                </a:solidFill>
                <a:latin typeface="Arial" charset="0"/>
                <a:cs typeface="Arial" charset="0"/>
              </a:defRPr>
            </a:lvl6pPr>
            <a:lvl7pPr marL="914400" algn="l" rtl="0" eaLnBrk="1" fontAlgn="base" hangingPunct="1">
              <a:spcBef>
                <a:spcPct val="0"/>
              </a:spcBef>
              <a:spcAft>
                <a:spcPct val="0"/>
              </a:spcAft>
              <a:defRPr sz="4400">
                <a:solidFill>
                  <a:schemeClr val="tx1"/>
                </a:solidFill>
                <a:latin typeface="Arial" charset="0"/>
                <a:cs typeface="Arial" charset="0"/>
              </a:defRPr>
            </a:lvl7pPr>
            <a:lvl8pPr marL="1371600" algn="l" rtl="0" eaLnBrk="1" fontAlgn="base" hangingPunct="1">
              <a:spcBef>
                <a:spcPct val="0"/>
              </a:spcBef>
              <a:spcAft>
                <a:spcPct val="0"/>
              </a:spcAft>
              <a:defRPr sz="4400">
                <a:solidFill>
                  <a:schemeClr val="tx1"/>
                </a:solidFill>
                <a:latin typeface="Arial" charset="0"/>
                <a:cs typeface="Arial" charset="0"/>
              </a:defRPr>
            </a:lvl8pPr>
            <a:lvl9pPr marL="1828800" algn="l" rtl="0" eaLnBrk="1" fontAlgn="base" hangingPunct="1">
              <a:spcBef>
                <a:spcPct val="0"/>
              </a:spcBef>
              <a:spcAft>
                <a:spcPct val="0"/>
              </a:spcAft>
              <a:defRPr sz="4400">
                <a:solidFill>
                  <a:schemeClr val="tx1"/>
                </a:solidFill>
                <a:latin typeface="Arial" charset="0"/>
                <a:cs typeface="Arial" charset="0"/>
              </a:defRPr>
            </a:lvl9pPr>
          </a:lstStyle>
          <a:p>
            <a:r>
              <a:rPr lang="en-US" dirty="0" err="1"/>
              <a:t>jocotas</a:t>
            </a:r>
            <a:r>
              <a:rPr lang="en-US" dirty="0"/>
              <a:t> / 1975</a:t>
            </a:r>
          </a:p>
        </p:txBody>
      </p:sp>
    </p:spTree>
    <p:extLst>
      <p:ext uri="{BB962C8B-B14F-4D97-AF65-F5344CB8AC3E}">
        <p14:creationId xmlns:p14="http://schemas.microsoft.com/office/powerpoint/2010/main" val="355381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5812" y="320821"/>
            <a:ext cx="2324100" cy="506411"/>
          </a:xfrm>
          <a:prstGeom prst="rect">
            <a:avLst/>
          </a:prstGeom>
        </p:spPr>
        <p:txBody>
          <a:bodyPr/>
          <a:lstStyle/>
          <a:p>
            <a:r>
              <a:rPr lang="en-US" dirty="0" err="1"/>
              <a:t>jocotas</a:t>
            </a:r>
            <a:r>
              <a:rPr lang="en-US" dirty="0"/>
              <a:t> / 1975</a:t>
            </a:r>
          </a:p>
        </p:txBody>
      </p:sp>
      <p:sp>
        <p:nvSpPr>
          <p:cNvPr id="3" name="Rectangle 2"/>
          <p:cNvSpPr/>
          <p:nvPr/>
        </p:nvSpPr>
        <p:spPr>
          <a:xfrm>
            <a:off x="487217" y="1126780"/>
            <a:ext cx="8481291" cy="4242700"/>
          </a:xfrm>
          <a:prstGeom prst="rect">
            <a:avLst/>
          </a:prstGeom>
        </p:spPr>
        <p:txBody>
          <a:bodyPr wrap="square">
            <a:spAutoFit/>
          </a:bodyPr>
          <a:lstStyle/>
          <a:p>
            <a:pPr lvl="0" fontAlgn="auto">
              <a:lnSpc>
                <a:spcPct val="90000"/>
              </a:lnSpc>
              <a:spcBef>
                <a:spcPts val="1000"/>
              </a:spcBef>
              <a:spcAft>
                <a:spcPts val="0"/>
              </a:spcAft>
            </a:pPr>
            <a:r>
              <a:rPr lang="en-US" sz="2000" b="1" dirty="0">
                <a:solidFill>
                  <a:prstClr val="black"/>
                </a:solidFill>
                <a:latin typeface="Arial" panose="020B0604020202020204" pitchFamily="34" charset="0"/>
                <a:ea typeface="+mn-ea"/>
                <a:cs typeface="Arial" panose="020B0604020202020204" pitchFamily="34" charset="0"/>
              </a:rPr>
              <a:t>Joint Committee on Tactical Shelters (JOCOTAS) formed in 1975 under Office of the Secretary of Defense (OSD) direction with the purpose to-</a:t>
            </a:r>
            <a:endParaRPr lang="en-US" sz="2800" b="1" dirty="0">
              <a:solidFill>
                <a:prstClr val="black"/>
              </a:solidFill>
              <a:latin typeface="Arial" panose="020B0604020202020204" pitchFamily="34" charset="0"/>
              <a:ea typeface="+mn-ea"/>
              <a:cs typeface="Arial" panose="020B0604020202020204" pitchFamily="34" charset="0"/>
            </a:endParaRPr>
          </a:p>
          <a:p>
            <a:pPr marL="685800" lvl="1" indent="-228600" fontAlgn="auto">
              <a:lnSpc>
                <a:spcPct val="90000"/>
              </a:lnSpc>
              <a:spcBef>
                <a:spcPts val="500"/>
              </a:spcBef>
              <a:spcAft>
                <a:spcPts val="0"/>
              </a:spcAft>
              <a:buFont typeface="Arial" panose="020B0604020202020204" pitchFamily="34" charset="0"/>
              <a:buChar char="•"/>
            </a:pPr>
            <a:r>
              <a:rPr lang="en-US" sz="1800" dirty="0">
                <a:solidFill>
                  <a:prstClr val="black"/>
                </a:solidFill>
                <a:latin typeface="Arial" panose="020B0604020202020204" pitchFamily="34" charset="0"/>
                <a:ea typeface="+mn-ea"/>
                <a:cs typeface="Arial" panose="020B0604020202020204" pitchFamily="34" charset="0"/>
              </a:rPr>
              <a:t>Prevent the duplication of Tactical Shelter Research and Development</a:t>
            </a:r>
          </a:p>
          <a:p>
            <a:pPr marL="685800" lvl="1" indent="-228600" fontAlgn="auto">
              <a:lnSpc>
                <a:spcPct val="90000"/>
              </a:lnSpc>
              <a:spcBef>
                <a:spcPts val="500"/>
              </a:spcBef>
              <a:spcAft>
                <a:spcPts val="0"/>
              </a:spcAft>
              <a:buFont typeface="Arial" panose="020B0604020202020204" pitchFamily="34" charset="0"/>
              <a:buChar char="•"/>
            </a:pPr>
            <a:r>
              <a:rPr lang="en-US" sz="1800" dirty="0">
                <a:solidFill>
                  <a:prstClr val="black"/>
                </a:solidFill>
                <a:latin typeface="Arial" panose="020B0604020202020204" pitchFamily="34" charset="0"/>
                <a:ea typeface="+mn-ea"/>
                <a:cs typeface="Arial" panose="020B0604020202020204" pitchFamily="34" charset="0"/>
              </a:rPr>
              <a:t>Eliminate the proliferation of non-standard tactical shelters in the DoD inventory</a:t>
            </a:r>
          </a:p>
          <a:p>
            <a:pPr marL="685800" lvl="1" indent="-228600" fontAlgn="auto">
              <a:lnSpc>
                <a:spcPct val="90000"/>
              </a:lnSpc>
              <a:spcBef>
                <a:spcPts val="500"/>
              </a:spcBef>
              <a:spcAft>
                <a:spcPts val="0"/>
              </a:spcAft>
              <a:buFont typeface="Arial" panose="020B0604020202020204" pitchFamily="34" charset="0"/>
              <a:buChar char="•"/>
            </a:pPr>
            <a:r>
              <a:rPr lang="en-US" sz="1800" b="1" i="1" dirty="0">
                <a:solidFill>
                  <a:prstClr val="black"/>
                </a:solidFill>
                <a:latin typeface="Arial" panose="020B0604020202020204" pitchFamily="34" charset="0"/>
                <a:ea typeface="+mn-ea"/>
                <a:cs typeface="Arial" panose="020B0604020202020204" pitchFamily="34" charset="0"/>
              </a:rPr>
              <a:t>Maximize the usage of DoD Standard Family of Tactical Shelter</a:t>
            </a:r>
          </a:p>
          <a:p>
            <a:pPr marL="685800" lvl="1" indent="-228600" fontAlgn="auto">
              <a:lnSpc>
                <a:spcPct val="90000"/>
              </a:lnSpc>
              <a:spcBef>
                <a:spcPts val="500"/>
              </a:spcBef>
              <a:spcAft>
                <a:spcPts val="0"/>
              </a:spcAft>
              <a:buFont typeface="Arial" panose="020B0604020202020204" pitchFamily="34" charset="0"/>
              <a:buChar char="•"/>
            </a:pPr>
            <a:endParaRPr lang="en-US" sz="1800" dirty="0">
              <a:solidFill>
                <a:prstClr val="black"/>
              </a:solidFill>
              <a:latin typeface="Arial" panose="020B0604020202020204" pitchFamily="34" charset="0"/>
              <a:ea typeface="+mn-ea"/>
              <a:cs typeface="Arial" panose="020B0604020202020204" pitchFamily="34" charset="0"/>
            </a:endParaRPr>
          </a:p>
          <a:p>
            <a:pPr fontAlgn="auto">
              <a:lnSpc>
                <a:spcPct val="90000"/>
              </a:lnSpc>
              <a:spcBef>
                <a:spcPts val="500"/>
              </a:spcBef>
              <a:spcAft>
                <a:spcPts val="0"/>
              </a:spcAft>
            </a:pPr>
            <a:r>
              <a:rPr lang="en-US" sz="1800" b="1" dirty="0">
                <a:solidFill>
                  <a:prstClr val="black"/>
                </a:solidFill>
                <a:latin typeface="Arial" panose="020B0604020202020204" pitchFamily="34" charset="0"/>
                <a:cs typeface="Arial" panose="020B0604020202020204" pitchFamily="34" charset="0"/>
              </a:rPr>
              <a:t>Issue</a:t>
            </a:r>
          </a:p>
          <a:p>
            <a:pPr marL="742950" lvl="1" indent="-285750" fontAlgn="auto">
              <a:lnSpc>
                <a:spcPct val="90000"/>
              </a:lnSpc>
              <a:spcBef>
                <a:spcPts val="500"/>
              </a:spcBef>
              <a:spcAft>
                <a:spcPts val="0"/>
              </a:spcAft>
              <a:buFont typeface="Arial" panose="020B0604020202020204" pitchFamily="34" charset="0"/>
              <a:buChar char="•"/>
            </a:pPr>
            <a:r>
              <a:rPr lang="en-US" sz="1800" dirty="0">
                <a:solidFill>
                  <a:prstClr val="black"/>
                </a:solidFill>
                <a:latin typeface="Arial" panose="020B0604020202020204" pitchFamily="34" charset="0"/>
                <a:ea typeface="+mn-ea"/>
                <a:cs typeface="Arial" panose="020B0604020202020204" pitchFamily="34" charset="0"/>
              </a:rPr>
              <a:t>100+ rigid wall tactical shelter types existed among the four Services, </a:t>
            </a:r>
            <a:r>
              <a:rPr lang="en-US" sz="1800" b="1" dirty="0">
                <a:solidFill>
                  <a:prstClr val="black"/>
                </a:solidFill>
                <a:latin typeface="Arial" panose="020B0604020202020204" pitchFamily="34" charset="0"/>
                <a:ea typeface="+mn-ea"/>
                <a:cs typeface="Arial" panose="020B0604020202020204" pitchFamily="34" charset="0"/>
              </a:rPr>
              <a:t>which created a huge logistic burden for shelters</a:t>
            </a:r>
          </a:p>
          <a:p>
            <a:pPr marL="685800" lvl="1" indent="-228600" fontAlgn="auto">
              <a:lnSpc>
                <a:spcPct val="90000"/>
              </a:lnSpc>
              <a:spcBef>
                <a:spcPts val="500"/>
              </a:spcBef>
              <a:spcAft>
                <a:spcPts val="0"/>
              </a:spcAft>
              <a:buFont typeface="Arial" panose="020B0604020202020204" pitchFamily="34" charset="0"/>
              <a:buChar char="•"/>
            </a:pPr>
            <a:endParaRPr lang="en-US" sz="1800" dirty="0">
              <a:solidFill>
                <a:prstClr val="black"/>
              </a:solidFill>
              <a:latin typeface="Arial" panose="020B0604020202020204" pitchFamily="34" charset="0"/>
              <a:ea typeface="+mn-ea"/>
              <a:cs typeface="Arial" panose="020B0604020202020204" pitchFamily="34" charset="0"/>
            </a:endParaRPr>
          </a:p>
          <a:p>
            <a:pPr marL="228600" indent="-228600" fontAlgn="auto">
              <a:lnSpc>
                <a:spcPct val="90000"/>
              </a:lnSpc>
              <a:spcBef>
                <a:spcPts val="500"/>
              </a:spcBef>
              <a:spcAft>
                <a:spcPts val="0"/>
              </a:spcAft>
              <a:buFont typeface="Arial" panose="020B0604020202020204" pitchFamily="34" charset="0"/>
              <a:buChar char="•"/>
            </a:pPr>
            <a:endParaRPr lang="en-US" sz="1800" dirty="0">
              <a:solidFill>
                <a:prstClr val="black"/>
              </a:solidFill>
              <a:latin typeface="Arial" panose="020B0604020202020204" pitchFamily="34" charset="0"/>
              <a:ea typeface="+mn-ea"/>
              <a:cs typeface="Arial" panose="020B0604020202020204" pitchFamily="34" charset="0"/>
            </a:endParaRPr>
          </a:p>
          <a:p>
            <a:pPr marL="228600" indent="-228600" fontAlgn="auto">
              <a:lnSpc>
                <a:spcPct val="90000"/>
              </a:lnSpc>
              <a:spcBef>
                <a:spcPts val="500"/>
              </a:spcBef>
              <a:spcAft>
                <a:spcPts val="0"/>
              </a:spcAft>
              <a:buFont typeface="Arial" panose="020B0604020202020204" pitchFamily="34" charset="0"/>
              <a:buChar char="•"/>
            </a:pPr>
            <a:endParaRPr lang="en-US" sz="1800" dirty="0">
              <a:solidFill>
                <a:prstClr val="black"/>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39360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7217" y="1126780"/>
            <a:ext cx="8481291" cy="5182957"/>
          </a:xfrm>
          <a:prstGeom prst="rect">
            <a:avLst/>
          </a:prstGeom>
        </p:spPr>
        <p:txBody>
          <a:bodyPr wrap="square">
            <a:spAutoFit/>
          </a:bodyPr>
          <a:lstStyle/>
          <a:p>
            <a:pPr lvl="0" fontAlgn="auto">
              <a:lnSpc>
                <a:spcPct val="90000"/>
              </a:lnSpc>
              <a:spcBef>
                <a:spcPts val="1000"/>
              </a:spcBef>
              <a:spcAft>
                <a:spcPts val="0"/>
              </a:spcAft>
            </a:pPr>
            <a:r>
              <a:rPr lang="en-US" sz="2000" b="1" dirty="0">
                <a:solidFill>
                  <a:prstClr val="black"/>
                </a:solidFill>
                <a:latin typeface="Arial" panose="020B0604020202020204" pitchFamily="34" charset="0"/>
                <a:ea typeface="+mn-ea"/>
                <a:cs typeface="Arial" panose="020B0604020202020204" pitchFamily="34" charset="0"/>
              </a:rPr>
              <a:t>Joint Committee on Tactical Shelters (JOCOTAS) formed in 1975 under Office of the Secretary of Defense (OSD) direction with the purpose to-</a:t>
            </a:r>
            <a:endParaRPr lang="en-US" sz="2800" b="1" dirty="0">
              <a:solidFill>
                <a:prstClr val="black"/>
              </a:solidFill>
              <a:latin typeface="Arial" panose="020B0604020202020204" pitchFamily="34" charset="0"/>
              <a:ea typeface="+mn-ea"/>
              <a:cs typeface="Arial" panose="020B0604020202020204" pitchFamily="34" charset="0"/>
            </a:endParaRPr>
          </a:p>
          <a:p>
            <a:pPr marL="685800" lvl="1" indent="-228600" fontAlgn="auto">
              <a:lnSpc>
                <a:spcPct val="90000"/>
              </a:lnSpc>
              <a:spcBef>
                <a:spcPts val="500"/>
              </a:spcBef>
              <a:spcAft>
                <a:spcPts val="0"/>
              </a:spcAft>
              <a:buFont typeface="Arial" panose="020B0604020202020204" pitchFamily="34" charset="0"/>
              <a:buChar char="•"/>
            </a:pPr>
            <a:r>
              <a:rPr lang="en-US" sz="1800" dirty="0">
                <a:solidFill>
                  <a:prstClr val="black"/>
                </a:solidFill>
                <a:latin typeface="Arial" panose="020B0604020202020204" pitchFamily="34" charset="0"/>
                <a:ea typeface="+mn-ea"/>
                <a:cs typeface="Arial" panose="020B0604020202020204" pitchFamily="34" charset="0"/>
              </a:rPr>
              <a:t>Prevent the duplication of Tactical Shelter Research and Development</a:t>
            </a:r>
          </a:p>
          <a:p>
            <a:pPr marL="685800" lvl="1" indent="-228600" fontAlgn="auto">
              <a:lnSpc>
                <a:spcPct val="90000"/>
              </a:lnSpc>
              <a:spcBef>
                <a:spcPts val="500"/>
              </a:spcBef>
              <a:spcAft>
                <a:spcPts val="0"/>
              </a:spcAft>
              <a:buFont typeface="Arial" panose="020B0604020202020204" pitchFamily="34" charset="0"/>
              <a:buChar char="•"/>
            </a:pPr>
            <a:r>
              <a:rPr lang="en-US" sz="1800" dirty="0">
                <a:solidFill>
                  <a:prstClr val="black"/>
                </a:solidFill>
                <a:latin typeface="Arial" panose="020B0604020202020204" pitchFamily="34" charset="0"/>
                <a:ea typeface="+mn-ea"/>
                <a:cs typeface="Arial" panose="020B0604020202020204" pitchFamily="34" charset="0"/>
              </a:rPr>
              <a:t>Eliminate the proliferation of non-standard tactical shelters in the DoD inventory</a:t>
            </a:r>
          </a:p>
          <a:p>
            <a:pPr marL="685800" lvl="1" indent="-228600" fontAlgn="auto">
              <a:lnSpc>
                <a:spcPct val="90000"/>
              </a:lnSpc>
              <a:spcBef>
                <a:spcPts val="500"/>
              </a:spcBef>
              <a:spcAft>
                <a:spcPts val="0"/>
              </a:spcAft>
              <a:buFont typeface="Arial" panose="020B0604020202020204" pitchFamily="34" charset="0"/>
              <a:buChar char="•"/>
            </a:pPr>
            <a:r>
              <a:rPr lang="en-US" sz="1800" b="1" i="1" dirty="0">
                <a:solidFill>
                  <a:prstClr val="black"/>
                </a:solidFill>
                <a:latin typeface="Arial" panose="020B0604020202020204" pitchFamily="34" charset="0"/>
                <a:ea typeface="+mn-ea"/>
                <a:cs typeface="Arial" panose="020B0604020202020204" pitchFamily="34" charset="0"/>
              </a:rPr>
              <a:t>Maximize the usage of DoD Standard Family of Tactical Shelter</a:t>
            </a:r>
          </a:p>
          <a:p>
            <a:pPr marL="685800" lvl="1" indent="-228600" fontAlgn="auto">
              <a:lnSpc>
                <a:spcPct val="90000"/>
              </a:lnSpc>
              <a:spcBef>
                <a:spcPts val="500"/>
              </a:spcBef>
              <a:spcAft>
                <a:spcPts val="0"/>
              </a:spcAft>
              <a:buFont typeface="Arial" panose="020B0604020202020204" pitchFamily="34" charset="0"/>
              <a:buChar char="•"/>
            </a:pPr>
            <a:endParaRPr lang="en-US" sz="1800" dirty="0">
              <a:solidFill>
                <a:prstClr val="black"/>
              </a:solidFill>
              <a:latin typeface="Arial" panose="020B0604020202020204" pitchFamily="34" charset="0"/>
              <a:ea typeface="+mn-ea"/>
              <a:cs typeface="Arial" panose="020B0604020202020204" pitchFamily="34" charset="0"/>
            </a:endParaRPr>
          </a:p>
          <a:p>
            <a:pPr fontAlgn="auto">
              <a:lnSpc>
                <a:spcPct val="90000"/>
              </a:lnSpc>
              <a:spcBef>
                <a:spcPts val="500"/>
              </a:spcBef>
              <a:spcAft>
                <a:spcPts val="0"/>
              </a:spcAft>
            </a:pPr>
            <a:r>
              <a:rPr lang="en-US" sz="1800" b="1" dirty="0">
                <a:solidFill>
                  <a:prstClr val="black"/>
                </a:solidFill>
                <a:latin typeface="Arial" panose="020B0604020202020204" pitchFamily="34" charset="0"/>
                <a:ea typeface="+mn-ea"/>
                <a:cs typeface="Arial" panose="020B0604020202020204" pitchFamily="34" charset="0"/>
              </a:rPr>
              <a:t>Issue</a:t>
            </a:r>
          </a:p>
          <a:p>
            <a:pPr marL="742950" lvl="1" indent="-285750" fontAlgn="auto">
              <a:lnSpc>
                <a:spcPct val="90000"/>
              </a:lnSpc>
              <a:spcBef>
                <a:spcPts val="500"/>
              </a:spcBef>
              <a:spcAft>
                <a:spcPts val="0"/>
              </a:spcAft>
              <a:buFont typeface="Arial" panose="020B0604020202020204" pitchFamily="34" charset="0"/>
              <a:buChar char="•"/>
            </a:pPr>
            <a:r>
              <a:rPr lang="en-US" sz="1800" dirty="0">
                <a:solidFill>
                  <a:prstClr val="black"/>
                </a:solidFill>
                <a:latin typeface="Arial" panose="020B0604020202020204" pitchFamily="34" charset="0"/>
                <a:ea typeface="+mn-ea"/>
                <a:cs typeface="Arial" panose="020B0604020202020204" pitchFamily="34" charset="0"/>
              </a:rPr>
              <a:t>100+ rigid wall tactical shelter types existed among the four Services, </a:t>
            </a:r>
            <a:r>
              <a:rPr lang="en-US" sz="1800" b="1" dirty="0">
                <a:solidFill>
                  <a:prstClr val="black"/>
                </a:solidFill>
                <a:latin typeface="Arial" panose="020B0604020202020204" pitchFamily="34" charset="0"/>
                <a:ea typeface="+mn-ea"/>
                <a:cs typeface="Arial" panose="020B0604020202020204" pitchFamily="34" charset="0"/>
              </a:rPr>
              <a:t>which created a huge logistic burden for shelters</a:t>
            </a:r>
          </a:p>
          <a:p>
            <a:pPr marL="742950" lvl="1" indent="-285750" fontAlgn="auto">
              <a:lnSpc>
                <a:spcPct val="90000"/>
              </a:lnSpc>
              <a:spcBef>
                <a:spcPts val="500"/>
              </a:spcBef>
              <a:spcAft>
                <a:spcPts val="0"/>
              </a:spcAft>
              <a:buFont typeface="Arial" panose="020B0604020202020204" pitchFamily="34" charset="0"/>
              <a:buChar char="•"/>
            </a:pPr>
            <a:endParaRPr lang="en-US" sz="1800" b="1" dirty="0">
              <a:solidFill>
                <a:prstClr val="black"/>
              </a:solidFill>
              <a:latin typeface="Arial" panose="020B0604020202020204" pitchFamily="34" charset="0"/>
              <a:ea typeface="+mn-ea"/>
              <a:cs typeface="Arial" panose="020B0604020202020204" pitchFamily="34" charset="0"/>
            </a:endParaRPr>
          </a:p>
          <a:p>
            <a:pPr fontAlgn="auto">
              <a:lnSpc>
                <a:spcPct val="90000"/>
              </a:lnSpc>
              <a:spcBef>
                <a:spcPts val="500"/>
              </a:spcBef>
              <a:spcAft>
                <a:spcPts val="0"/>
              </a:spcAft>
            </a:pPr>
            <a:r>
              <a:rPr lang="en-US" sz="1800" b="1" dirty="0">
                <a:solidFill>
                  <a:prstClr val="black"/>
                </a:solidFill>
                <a:latin typeface="Arial" panose="020B0604020202020204" pitchFamily="34" charset="0"/>
                <a:ea typeface="+mn-ea"/>
                <a:cs typeface="Arial" panose="020B0604020202020204" pitchFamily="34" charset="0"/>
              </a:rPr>
              <a:t>Outcome</a:t>
            </a:r>
          </a:p>
          <a:p>
            <a:pPr marL="742950" lvl="1" indent="-285750" fontAlgn="auto">
              <a:lnSpc>
                <a:spcPct val="90000"/>
              </a:lnSpc>
              <a:spcBef>
                <a:spcPts val="500"/>
              </a:spcBef>
              <a:spcAft>
                <a:spcPts val="0"/>
              </a:spcAft>
              <a:buFont typeface="Arial" panose="020B0604020202020204" pitchFamily="34" charset="0"/>
              <a:buChar char="•"/>
            </a:pPr>
            <a:r>
              <a:rPr lang="en-US" sz="1800" dirty="0">
                <a:solidFill>
                  <a:prstClr val="black"/>
                </a:solidFill>
                <a:latin typeface="Arial" panose="020B0604020202020204" pitchFamily="34" charset="0"/>
                <a:ea typeface="+mn-ea"/>
                <a:cs typeface="Arial" panose="020B0604020202020204" pitchFamily="34" charset="0"/>
              </a:rPr>
              <a:t>Reduced the number of standard shelters for all the Services to ~25</a:t>
            </a:r>
          </a:p>
          <a:p>
            <a:pPr marL="742950" lvl="1" indent="-285750" fontAlgn="auto">
              <a:lnSpc>
                <a:spcPct val="90000"/>
              </a:lnSpc>
              <a:spcBef>
                <a:spcPts val="500"/>
              </a:spcBef>
              <a:spcAft>
                <a:spcPts val="0"/>
              </a:spcAft>
              <a:buFont typeface="Arial" panose="020B0604020202020204" pitchFamily="34" charset="0"/>
              <a:buChar char="•"/>
            </a:pPr>
            <a:r>
              <a:rPr lang="en-US" sz="1800" dirty="0">
                <a:solidFill>
                  <a:prstClr val="black"/>
                </a:solidFill>
                <a:latin typeface="Arial" panose="020B0604020202020204" pitchFamily="34" charset="0"/>
                <a:ea typeface="+mn-ea"/>
                <a:cs typeface="Arial" panose="020B0604020202020204" pitchFamily="34" charset="0"/>
              </a:rPr>
              <a:t>Reduced the logistics burden</a:t>
            </a:r>
          </a:p>
          <a:p>
            <a:pPr marL="228600" indent="-228600" fontAlgn="auto">
              <a:lnSpc>
                <a:spcPct val="90000"/>
              </a:lnSpc>
              <a:spcBef>
                <a:spcPts val="500"/>
              </a:spcBef>
              <a:spcAft>
                <a:spcPts val="0"/>
              </a:spcAft>
              <a:buFont typeface="Arial" panose="020B0604020202020204" pitchFamily="34" charset="0"/>
              <a:buChar char="•"/>
            </a:pPr>
            <a:endParaRPr lang="en-US" sz="1800" dirty="0">
              <a:solidFill>
                <a:prstClr val="black"/>
              </a:solidFill>
              <a:latin typeface="Arial" panose="020B0604020202020204" pitchFamily="34" charset="0"/>
              <a:ea typeface="+mn-ea"/>
              <a:cs typeface="Arial" panose="020B0604020202020204" pitchFamily="34" charset="0"/>
            </a:endParaRPr>
          </a:p>
          <a:p>
            <a:pPr marL="228600" indent="-228600" fontAlgn="auto">
              <a:lnSpc>
                <a:spcPct val="90000"/>
              </a:lnSpc>
              <a:spcBef>
                <a:spcPts val="500"/>
              </a:spcBef>
              <a:spcAft>
                <a:spcPts val="0"/>
              </a:spcAft>
              <a:buFont typeface="Arial" panose="020B0604020202020204" pitchFamily="34" charset="0"/>
              <a:buChar char="•"/>
            </a:pPr>
            <a:endParaRPr lang="en-US" sz="1800" dirty="0">
              <a:solidFill>
                <a:prstClr val="black"/>
              </a:solidFill>
              <a:latin typeface="Arial" panose="020B0604020202020204" pitchFamily="34" charset="0"/>
              <a:ea typeface="+mn-ea"/>
              <a:cs typeface="Arial" panose="020B0604020202020204" pitchFamily="34" charset="0"/>
            </a:endParaRPr>
          </a:p>
        </p:txBody>
      </p:sp>
      <p:sp>
        <p:nvSpPr>
          <p:cNvPr id="5" name="Title 1"/>
          <p:cNvSpPr>
            <a:spLocks noGrp="1"/>
          </p:cNvSpPr>
          <p:nvPr>
            <p:ph type="title"/>
          </p:nvPr>
        </p:nvSpPr>
        <p:spPr>
          <a:xfrm>
            <a:off x="3624117" y="293111"/>
            <a:ext cx="2207490" cy="506411"/>
          </a:xfrm>
          <a:prstGeom prst="rect">
            <a:avLst/>
          </a:prstGeom>
        </p:spPr>
        <p:txBody>
          <a:bodyPr/>
          <a:lstStyle/>
          <a:p>
            <a:r>
              <a:rPr lang="en-US" dirty="0" err="1"/>
              <a:t>jocotas</a:t>
            </a:r>
            <a:r>
              <a:rPr lang="en-US" dirty="0"/>
              <a:t> / 1975</a:t>
            </a:r>
          </a:p>
        </p:txBody>
      </p:sp>
    </p:spTree>
    <p:extLst>
      <p:ext uri="{BB962C8B-B14F-4D97-AF65-F5344CB8AC3E}">
        <p14:creationId xmlns:p14="http://schemas.microsoft.com/office/powerpoint/2010/main" val="3184595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8721" y="274639"/>
            <a:ext cx="2878282" cy="506411"/>
          </a:xfrm>
          <a:prstGeom prst="rect">
            <a:avLst/>
          </a:prstGeom>
        </p:spPr>
        <p:txBody>
          <a:bodyPr/>
          <a:lstStyle/>
          <a:p>
            <a:r>
              <a:rPr lang="en-US" dirty="0"/>
              <a:t>Standard shelter</a:t>
            </a:r>
          </a:p>
        </p:txBody>
      </p:sp>
      <p:sp>
        <p:nvSpPr>
          <p:cNvPr id="3" name="Rectangle 2"/>
          <p:cNvSpPr/>
          <p:nvPr/>
        </p:nvSpPr>
        <p:spPr>
          <a:xfrm>
            <a:off x="487217" y="1126780"/>
            <a:ext cx="8481291" cy="5762603"/>
          </a:xfrm>
          <a:prstGeom prst="rect">
            <a:avLst/>
          </a:prstGeom>
        </p:spPr>
        <p:txBody>
          <a:bodyPr wrap="square">
            <a:spAutoFit/>
          </a:bodyPr>
          <a:lstStyle/>
          <a:p>
            <a:pPr fontAlgn="auto">
              <a:lnSpc>
                <a:spcPct val="90000"/>
              </a:lnSpc>
              <a:spcBef>
                <a:spcPts val="500"/>
              </a:spcBef>
              <a:spcAft>
                <a:spcPts val="0"/>
              </a:spcAft>
            </a:pPr>
            <a:r>
              <a:rPr lang="en-US" sz="2000" b="1" dirty="0">
                <a:solidFill>
                  <a:prstClr val="black"/>
                </a:solidFill>
                <a:latin typeface="Arial" panose="020B0604020202020204" pitchFamily="34" charset="0"/>
                <a:ea typeface="+mn-ea"/>
                <a:cs typeface="Arial" panose="020B0604020202020204" pitchFamily="34" charset="0"/>
              </a:rPr>
              <a:t>What constitute “Standard Shelters”</a:t>
            </a:r>
          </a:p>
          <a:p>
            <a:pPr fontAlgn="auto">
              <a:lnSpc>
                <a:spcPct val="90000"/>
              </a:lnSpc>
              <a:spcBef>
                <a:spcPts val="500"/>
              </a:spcBef>
              <a:spcAft>
                <a:spcPts val="0"/>
              </a:spcAft>
            </a:pPr>
            <a:endParaRPr lang="en-US" sz="800" b="1" dirty="0">
              <a:solidFill>
                <a:prstClr val="black"/>
              </a:solidFill>
              <a:latin typeface="Arial" panose="020B0604020202020204" pitchFamily="34" charset="0"/>
              <a:ea typeface="+mn-ea"/>
              <a:cs typeface="Arial" panose="020B0604020202020204" pitchFamily="34" charset="0"/>
            </a:endParaRPr>
          </a:p>
          <a:p>
            <a:pPr marL="285750" indent="-285750">
              <a:buFont typeface="Arial" panose="020B0604020202020204" pitchFamily="34" charset="0"/>
              <a:buChar char="•"/>
            </a:pPr>
            <a:r>
              <a:rPr lang="en-US" sz="1800" dirty="0"/>
              <a:t>Standard Equipment Determinations:</a:t>
            </a:r>
          </a:p>
          <a:p>
            <a:pPr marL="742950" lvl="1" indent="-285750">
              <a:buFont typeface="Arial" panose="020B0604020202020204" pitchFamily="34" charset="0"/>
              <a:buChar char="•"/>
            </a:pPr>
            <a:r>
              <a:rPr lang="en-US" sz="1800" dirty="0"/>
              <a:t>Criteria: A standard ESBE item must –</a:t>
            </a:r>
          </a:p>
          <a:p>
            <a:pPr marL="742950" lvl="1" indent="-285750">
              <a:buFont typeface="Arial" panose="020B0604020202020204" pitchFamily="34" charset="0"/>
              <a:buChar char="•"/>
            </a:pPr>
            <a:endParaRPr lang="en-US" sz="800" dirty="0"/>
          </a:p>
          <a:p>
            <a:pPr marL="1200150" lvl="2" indent="-285750">
              <a:buFont typeface="Arial" panose="020B0604020202020204" pitchFamily="34" charset="0"/>
              <a:buChar char="•"/>
            </a:pPr>
            <a:r>
              <a:rPr lang="en-US" sz="1800" dirty="0"/>
              <a:t>Have undergone and completed Developmental Testing and a Production Decision;</a:t>
            </a:r>
          </a:p>
          <a:p>
            <a:pPr marL="1200150" lvl="2" indent="-285750">
              <a:buFont typeface="Arial" panose="020B0604020202020204" pitchFamily="34" charset="0"/>
              <a:buChar char="•"/>
            </a:pPr>
            <a:r>
              <a:rPr lang="en-US" sz="1800" dirty="0"/>
              <a:t>Have technical data allowing for competitive procurement, sustainment of the item, and interoperability (with the use of an adapter, if necessary);</a:t>
            </a:r>
          </a:p>
          <a:p>
            <a:pPr marL="1200150" lvl="2" indent="-285750">
              <a:buFont typeface="Arial" panose="020B0604020202020204" pitchFamily="34" charset="0"/>
              <a:buChar char="•"/>
            </a:pPr>
            <a:r>
              <a:rPr lang="en-US" sz="1800" dirty="0"/>
              <a:t>Have a Technical Manual validated, verified, and approved by the acquiring Service to be sufficient for assembly, operation, and maintenance of the item; </a:t>
            </a:r>
          </a:p>
          <a:p>
            <a:pPr marL="1200150" lvl="2" indent="-285750">
              <a:buFont typeface="Arial" panose="020B0604020202020204" pitchFamily="34" charset="0"/>
              <a:buChar char="•"/>
            </a:pPr>
            <a:r>
              <a:rPr lang="en-US" sz="1800" dirty="0"/>
              <a:t>Have Total Life Cycle Management coordinated through a Program or Product Manager;</a:t>
            </a:r>
          </a:p>
          <a:p>
            <a:pPr marL="1200150" lvl="2" indent="-285750">
              <a:buFont typeface="Arial" panose="020B0604020202020204" pitchFamily="34" charset="0"/>
              <a:buChar char="•"/>
            </a:pPr>
            <a:r>
              <a:rPr lang="en-US" sz="1800" dirty="0"/>
              <a:t>Have an identified Sustainment Command and Primary Inventory Control Point;</a:t>
            </a:r>
          </a:p>
          <a:p>
            <a:pPr marL="1200150" lvl="2" indent="-285750">
              <a:buFont typeface="Arial" panose="020B0604020202020204" pitchFamily="34" charset="0"/>
              <a:buChar char="•"/>
            </a:pPr>
            <a:r>
              <a:rPr lang="en-US" sz="1800" dirty="0"/>
              <a:t>Have Transportability Certification(s), as applicable.</a:t>
            </a:r>
          </a:p>
          <a:p>
            <a:pPr marL="228600" indent="-228600" fontAlgn="auto">
              <a:lnSpc>
                <a:spcPct val="90000"/>
              </a:lnSpc>
              <a:spcBef>
                <a:spcPts val="500"/>
              </a:spcBef>
              <a:spcAft>
                <a:spcPts val="0"/>
              </a:spcAft>
              <a:buFont typeface="Arial" panose="020B0604020202020204" pitchFamily="34" charset="0"/>
              <a:buChar char="•"/>
            </a:pPr>
            <a:endParaRPr lang="en-US" sz="1800" b="1" dirty="0">
              <a:solidFill>
                <a:prstClr val="black"/>
              </a:solidFill>
              <a:latin typeface="Arial" panose="020B0604020202020204" pitchFamily="34" charset="0"/>
              <a:ea typeface="+mn-ea"/>
              <a:cs typeface="Arial" panose="020B0604020202020204" pitchFamily="34" charset="0"/>
            </a:endParaRPr>
          </a:p>
          <a:p>
            <a:pPr marL="228600" indent="-228600" fontAlgn="auto">
              <a:lnSpc>
                <a:spcPct val="90000"/>
              </a:lnSpc>
              <a:spcBef>
                <a:spcPts val="500"/>
              </a:spcBef>
              <a:spcAft>
                <a:spcPts val="0"/>
              </a:spcAft>
              <a:buFont typeface="Arial" panose="020B0604020202020204" pitchFamily="34" charset="0"/>
              <a:buChar char="•"/>
            </a:pPr>
            <a:endParaRPr lang="en-US" sz="1800" b="1" dirty="0">
              <a:solidFill>
                <a:prstClr val="black"/>
              </a:solidFill>
              <a:latin typeface="Arial" panose="020B0604020202020204" pitchFamily="34" charset="0"/>
              <a:ea typeface="+mn-ea"/>
              <a:cs typeface="Arial" panose="020B0604020202020204" pitchFamily="34" charset="0"/>
            </a:endParaRPr>
          </a:p>
          <a:p>
            <a:pPr marL="228600" indent="-228600" fontAlgn="auto">
              <a:lnSpc>
                <a:spcPct val="90000"/>
              </a:lnSpc>
              <a:spcBef>
                <a:spcPts val="500"/>
              </a:spcBef>
              <a:spcAft>
                <a:spcPts val="0"/>
              </a:spcAft>
              <a:buFont typeface="Arial" panose="020B0604020202020204" pitchFamily="34" charset="0"/>
              <a:buChar char="•"/>
            </a:pPr>
            <a:endParaRPr lang="en-US" sz="1800" dirty="0">
              <a:solidFill>
                <a:prstClr val="black"/>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5367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4576" y="265402"/>
            <a:ext cx="3607955" cy="427325"/>
          </a:xfrm>
          <a:prstGeom prst="rect">
            <a:avLst/>
          </a:prstGeom>
        </p:spPr>
        <p:txBody>
          <a:bodyPr/>
          <a:lstStyle/>
          <a:p>
            <a:r>
              <a:rPr lang="en-US" dirty="0" err="1"/>
              <a:t>jsb-esbe</a:t>
            </a:r>
            <a:r>
              <a:rPr lang="en-US" dirty="0"/>
              <a:t> mission today</a:t>
            </a:r>
          </a:p>
        </p:txBody>
      </p:sp>
      <p:sp>
        <p:nvSpPr>
          <p:cNvPr id="4" name="Rectangle 3"/>
          <p:cNvSpPr/>
          <p:nvPr/>
        </p:nvSpPr>
        <p:spPr>
          <a:xfrm>
            <a:off x="487216" y="1472760"/>
            <a:ext cx="8222674" cy="5006499"/>
          </a:xfrm>
          <a:prstGeom prst="rect">
            <a:avLst/>
          </a:prstGeom>
        </p:spPr>
        <p:txBody>
          <a:bodyPr wrap="square">
            <a:spAutoFit/>
          </a:bodyPr>
          <a:lstStyle/>
          <a:p>
            <a:pPr fontAlgn="auto">
              <a:lnSpc>
                <a:spcPct val="90000"/>
              </a:lnSpc>
              <a:spcBef>
                <a:spcPts val="1000"/>
              </a:spcBef>
              <a:spcAft>
                <a:spcPts val="0"/>
              </a:spcAft>
            </a:pPr>
            <a:r>
              <a:rPr lang="en-US" sz="2000" dirty="0"/>
              <a:t>Over 100 volunteers from across DoD organizations, experts in expeditionary shelters and basing equipment (ESBE), serving as an advisory group to the Service Headquarters and Joint Staff for all matters relating to ESBE.</a:t>
            </a:r>
          </a:p>
          <a:p>
            <a:pPr fontAlgn="auto">
              <a:lnSpc>
                <a:spcPct val="90000"/>
              </a:lnSpc>
              <a:spcBef>
                <a:spcPts val="1000"/>
              </a:spcBef>
              <a:spcAft>
                <a:spcPts val="0"/>
              </a:spcAft>
            </a:pPr>
            <a:endParaRPr lang="en-US" sz="2000" dirty="0"/>
          </a:p>
          <a:p>
            <a:pPr fontAlgn="auto">
              <a:lnSpc>
                <a:spcPct val="90000"/>
              </a:lnSpc>
              <a:spcBef>
                <a:spcPts val="1000"/>
              </a:spcBef>
              <a:spcAft>
                <a:spcPts val="0"/>
              </a:spcAft>
            </a:pPr>
            <a:r>
              <a:rPr lang="en-US" sz="2000" dirty="0"/>
              <a:t>JOCOTAS/JSB-ESBE has met 2x/year for over 20 years!</a:t>
            </a:r>
            <a:endParaRPr lang="en-US" sz="1800" dirty="0"/>
          </a:p>
          <a:p>
            <a:pPr lvl="0" fontAlgn="auto">
              <a:lnSpc>
                <a:spcPct val="90000"/>
              </a:lnSpc>
              <a:spcBef>
                <a:spcPts val="1000"/>
              </a:spcBef>
              <a:spcAft>
                <a:spcPts val="0"/>
              </a:spcAft>
            </a:pPr>
            <a:endParaRPr lang="en-US" sz="2000" b="1" dirty="0">
              <a:solidFill>
                <a:prstClr val="black"/>
              </a:solidFill>
              <a:latin typeface="Arial" panose="020B0604020202020204" pitchFamily="34" charset="0"/>
              <a:cs typeface="Arial" panose="020B0604020202020204" pitchFamily="34" charset="0"/>
            </a:endParaRPr>
          </a:p>
          <a:p>
            <a:pPr lvl="0" fontAlgn="auto">
              <a:lnSpc>
                <a:spcPct val="90000"/>
              </a:lnSpc>
              <a:spcBef>
                <a:spcPts val="1000"/>
              </a:spcBef>
              <a:spcAft>
                <a:spcPts val="0"/>
              </a:spcAft>
            </a:pPr>
            <a:r>
              <a:rPr lang="en-US" sz="2000" b="1" dirty="0">
                <a:solidFill>
                  <a:prstClr val="black"/>
                </a:solidFill>
                <a:latin typeface="Arial" panose="020B0604020202020204" pitchFamily="34" charset="0"/>
                <a:cs typeface="Arial" panose="020B0604020202020204" pitchFamily="34" charset="0"/>
              </a:rPr>
              <a:t>Two fundamental functions:</a:t>
            </a:r>
          </a:p>
          <a:p>
            <a:pPr marL="742950" lvl="1" indent="-285750" fontAlgn="auto">
              <a:lnSpc>
                <a:spcPct val="90000"/>
              </a:lnSpc>
              <a:spcBef>
                <a:spcPts val="1000"/>
              </a:spcBef>
              <a:spcAft>
                <a:spcPts val="0"/>
              </a:spcAft>
              <a:buFont typeface="Arial" panose="020B0604020202020204" pitchFamily="34" charset="0"/>
              <a:buChar char="•"/>
            </a:pPr>
            <a:r>
              <a:rPr lang="en-US" sz="1800" dirty="0"/>
              <a:t>minimize duplication of effort across the Services with regard to tactical shelters and expeditionary basing equipment development and acquisition; </a:t>
            </a:r>
          </a:p>
          <a:p>
            <a:pPr marL="742950" lvl="1" indent="-285750" fontAlgn="auto">
              <a:lnSpc>
                <a:spcPct val="90000"/>
              </a:lnSpc>
              <a:spcBef>
                <a:spcPts val="1000"/>
              </a:spcBef>
              <a:spcAft>
                <a:spcPts val="0"/>
              </a:spcAft>
              <a:buFont typeface="Arial" panose="020B0604020202020204" pitchFamily="34" charset="0"/>
              <a:buChar char="•"/>
            </a:pPr>
            <a:r>
              <a:rPr lang="en-US" sz="1800" dirty="0"/>
              <a:t>advocate the use of standard tactical shelters and expeditionary basing equipment to promote interoperability, improve supportability, and reduce life cycle cost.</a:t>
            </a:r>
          </a:p>
          <a:p>
            <a:pPr marL="742950" lvl="1" indent="-285750" fontAlgn="auto">
              <a:lnSpc>
                <a:spcPct val="90000"/>
              </a:lnSpc>
              <a:spcBef>
                <a:spcPts val="1000"/>
              </a:spcBef>
              <a:spcAft>
                <a:spcPts val="0"/>
              </a:spcAft>
              <a:buFont typeface="Arial" panose="020B0604020202020204" pitchFamily="34" charset="0"/>
              <a:buChar char="•"/>
            </a:pPr>
            <a:endParaRPr lang="en-US" dirty="0"/>
          </a:p>
        </p:txBody>
      </p:sp>
    </p:spTree>
    <p:extLst>
      <p:ext uri="{BB962C8B-B14F-4D97-AF65-F5344CB8AC3E}">
        <p14:creationId xmlns:p14="http://schemas.microsoft.com/office/powerpoint/2010/main" val="39500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4837" y="274639"/>
            <a:ext cx="5163127" cy="506411"/>
          </a:xfrm>
          <a:prstGeom prst="rect">
            <a:avLst/>
          </a:prstGeom>
        </p:spPr>
        <p:txBody>
          <a:bodyPr/>
          <a:lstStyle/>
          <a:p>
            <a:r>
              <a:rPr lang="en-US" dirty="0"/>
              <a:t>JSB-</a:t>
            </a:r>
            <a:r>
              <a:rPr lang="en-US" dirty="0" err="1"/>
              <a:t>esbe</a:t>
            </a:r>
            <a:r>
              <a:rPr lang="en-US" dirty="0"/>
              <a:t> current representation</a:t>
            </a:r>
          </a:p>
        </p:txBody>
      </p:sp>
      <p:sp>
        <p:nvSpPr>
          <p:cNvPr id="3" name="Rectangle 2"/>
          <p:cNvSpPr/>
          <p:nvPr/>
        </p:nvSpPr>
        <p:spPr>
          <a:xfrm>
            <a:off x="628074" y="1240887"/>
            <a:ext cx="7869382" cy="4154984"/>
          </a:xfrm>
          <a:prstGeom prst="rect">
            <a:avLst/>
          </a:prstGeom>
        </p:spPr>
        <p:txBody>
          <a:bodyPr wrap="square">
            <a:spAutoFit/>
          </a:bodyPr>
          <a:lstStyle/>
          <a:p>
            <a:r>
              <a:rPr lang="en-US" dirty="0"/>
              <a:t>Chairperson</a:t>
            </a:r>
          </a:p>
          <a:p>
            <a:pPr marL="800100" lvl="1" indent="-342900">
              <a:buFont typeface="Arial" panose="020B0604020202020204" pitchFamily="34" charset="0"/>
              <a:buChar char="•"/>
            </a:pPr>
            <a:r>
              <a:rPr lang="en-US" dirty="0"/>
              <a:t>Chairperson’s Action Officer</a:t>
            </a:r>
          </a:p>
          <a:p>
            <a:r>
              <a:rPr lang="en-US" dirty="0"/>
              <a:t>Executive Secretary</a:t>
            </a:r>
          </a:p>
          <a:p>
            <a:pPr marL="800100" lvl="1" indent="-342900">
              <a:buFont typeface="Arial" panose="020B0604020202020204" pitchFamily="34" charset="0"/>
              <a:buChar char="•"/>
            </a:pPr>
            <a:r>
              <a:rPr lang="en-US" dirty="0"/>
              <a:t>Executive Secretary’s Action Officer</a:t>
            </a:r>
          </a:p>
          <a:p>
            <a:r>
              <a:rPr lang="en-US" dirty="0"/>
              <a:t>Voting Members</a:t>
            </a:r>
          </a:p>
          <a:p>
            <a:r>
              <a:rPr lang="en-US" dirty="0"/>
              <a:t>Working Groups</a:t>
            </a:r>
          </a:p>
          <a:p>
            <a:r>
              <a:rPr lang="en-US" dirty="0"/>
              <a:t>General Participation </a:t>
            </a:r>
          </a:p>
          <a:p>
            <a:pPr marL="800100" lvl="1" indent="-342900">
              <a:buFont typeface="Arial" panose="020B0604020202020204" pitchFamily="34" charset="0"/>
              <a:buChar char="•"/>
            </a:pPr>
            <a:r>
              <a:rPr lang="en-US" dirty="0"/>
              <a:t>Army </a:t>
            </a:r>
          </a:p>
          <a:p>
            <a:pPr marL="800100" lvl="1" indent="-342900">
              <a:buFont typeface="Arial" panose="020B0604020202020204" pitchFamily="34" charset="0"/>
              <a:buChar char="•"/>
            </a:pPr>
            <a:r>
              <a:rPr lang="en-US" dirty="0"/>
              <a:t>Air Force </a:t>
            </a:r>
          </a:p>
          <a:p>
            <a:pPr marL="800100" lvl="1" indent="-342900">
              <a:buFont typeface="Arial" panose="020B0604020202020204" pitchFamily="34" charset="0"/>
              <a:buChar char="•"/>
            </a:pPr>
            <a:r>
              <a:rPr lang="en-US" dirty="0"/>
              <a:t>Navy </a:t>
            </a:r>
          </a:p>
          <a:p>
            <a:pPr marL="800100" lvl="1" indent="-342900">
              <a:buFont typeface="Arial" panose="020B0604020202020204" pitchFamily="34" charset="0"/>
              <a:buChar char="•"/>
            </a:pPr>
            <a:r>
              <a:rPr lang="en-US" dirty="0"/>
              <a:t>Marine Corps</a:t>
            </a:r>
          </a:p>
        </p:txBody>
      </p:sp>
    </p:spTree>
    <p:extLst>
      <p:ext uri="{BB962C8B-B14F-4D97-AF65-F5344CB8AC3E}">
        <p14:creationId xmlns:p14="http://schemas.microsoft.com/office/powerpoint/2010/main" val="3164526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4692" y="283877"/>
            <a:ext cx="3796145" cy="399616"/>
          </a:xfrm>
          <a:prstGeom prst="rect">
            <a:avLst/>
          </a:prstGeom>
        </p:spPr>
        <p:txBody>
          <a:bodyPr/>
          <a:lstStyle/>
          <a:p>
            <a:r>
              <a:rPr lang="en-US" dirty="0"/>
              <a:t>Where is JSB-</a:t>
            </a:r>
            <a:r>
              <a:rPr lang="en-US" dirty="0" err="1"/>
              <a:t>esbe</a:t>
            </a:r>
            <a:r>
              <a:rPr lang="en-US" dirty="0"/>
              <a:t> Going</a:t>
            </a:r>
          </a:p>
        </p:txBody>
      </p:sp>
      <p:sp>
        <p:nvSpPr>
          <p:cNvPr id="3" name="Rectangle 2"/>
          <p:cNvSpPr/>
          <p:nvPr/>
        </p:nvSpPr>
        <p:spPr>
          <a:xfrm>
            <a:off x="628074" y="1240887"/>
            <a:ext cx="7869382" cy="4893647"/>
          </a:xfrm>
          <a:prstGeom prst="rect">
            <a:avLst/>
          </a:prstGeom>
        </p:spPr>
        <p:txBody>
          <a:bodyPr wrap="square">
            <a:spAutoFit/>
          </a:bodyPr>
          <a:lstStyle/>
          <a:p>
            <a:r>
              <a:rPr lang="en-US" sz="1800" b="1" dirty="0"/>
              <a:t>2022 &amp; beyond:</a:t>
            </a:r>
          </a:p>
          <a:p>
            <a:endParaRPr lang="en-US" sz="1800" dirty="0"/>
          </a:p>
          <a:p>
            <a:pPr marL="742950" lvl="1" indent="-285750">
              <a:buFont typeface="Arial" panose="020B0604020202020204" pitchFamily="34" charset="0"/>
              <a:buChar char="•"/>
            </a:pPr>
            <a:r>
              <a:rPr lang="en-US" sz="1800" dirty="0"/>
              <a:t>Continue Bi-Annual Meetings</a:t>
            </a:r>
          </a:p>
          <a:p>
            <a:pPr marL="742950" lvl="1" indent="-285750">
              <a:buFont typeface="Arial" panose="020B0604020202020204" pitchFamily="34" charset="0"/>
              <a:buChar char="•"/>
            </a:pPr>
            <a:endParaRPr lang="en-US" sz="1800" dirty="0"/>
          </a:p>
          <a:p>
            <a:pPr marL="742950" lvl="1" indent="-285750">
              <a:buFont typeface="Arial" panose="020B0604020202020204" pitchFamily="34" charset="0"/>
              <a:buChar char="•"/>
            </a:pPr>
            <a:r>
              <a:rPr lang="en-US" sz="1800" dirty="0"/>
              <a:t>Foster continued collaboration</a:t>
            </a:r>
          </a:p>
          <a:p>
            <a:pPr marL="742950" lvl="1" indent="-285750">
              <a:buFont typeface="Arial" panose="020B0604020202020204" pitchFamily="34" charset="0"/>
              <a:buChar char="•"/>
            </a:pPr>
            <a:endParaRPr lang="en-US" sz="1800" dirty="0"/>
          </a:p>
          <a:p>
            <a:pPr marL="800100" lvl="1" indent="-342900">
              <a:buFont typeface="Arial" panose="020B0604020202020204" pitchFamily="34" charset="0"/>
              <a:buChar char="•"/>
            </a:pPr>
            <a:r>
              <a:rPr lang="en-US" sz="1800" dirty="0"/>
              <a:t>Generate a new DODI which mirrors the discontinued </a:t>
            </a:r>
            <a:r>
              <a:rPr lang="en-US" sz="1800" dirty="0" err="1"/>
              <a:t>DoDD</a:t>
            </a:r>
            <a:r>
              <a:rPr lang="en-US" sz="1800" dirty="0"/>
              <a:t> 4500.37 “Management of the DoD Intermodal Container System” which required program managers to procure shelters from the DoD Standard Family of Tactical Shelters</a:t>
            </a:r>
          </a:p>
          <a:p>
            <a:pPr marL="800100" lvl="1" indent="-342900">
              <a:buFont typeface="Arial" panose="020B0604020202020204" pitchFamily="34" charset="0"/>
              <a:buChar char="•"/>
            </a:pPr>
            <a:endParaRPr lang="en-US" sz="1800" dirty="0"/>
          </a:p>
          <a:p>
            <a:pPr marL="800100" lvl="1" indent="-342900">
              <a:buFont typeface="Arial" panose="020B0604020202020204" pitchFamily="34" charset="0"/>
              <a:buChar char="•"/>
            </a:pPr>
            <a:r>
              <a:rPr lang="en-US" sz="1800" dirty="0"/>
              <a:t>Reinvigorate an RDTE program to:</a:t>
            </a:r>
          </a:p>
          <a:p>
            <a:pPr marL="1257300" lvl="2" indent="-342900">
              <a:buFont typeface="Arial" panose="020B0604020202020204" pitchFamily="34" charset="0"/>
              <a:buChar char="•"/>
            </a:pPr>
            <a:r>
              <a:rPr lang="en-US" sz="1800" dirty="0"/>
              <a:t>Modernize the current joint service fleet</a:t>
            </a:r>
          </a:p>
          <a:p>
            <a:pPr marL="1257300" lvl="2" indent="-342900">
              <a:buFont typeface="Arial" panose="020B0604020202020204" pitchFamily="34" charset="0"/>
              <a:buChar char="•"/>
            </a:pPr>
            <a:r>
              <a:rPr lang="en-US" sz="1800" dirty="0"/>
              <a:t>Take advantage of commercial technologies to reduce life cycle costs which will result in long-term, not short-term, savings</a:t>
            </a:r>
          </a:p>
          <a:p>
            <a:pPr marL="1257300" lvl="2" indent="-342900">
              <a:buFont typeface="Arial" panose="020B0604020202020204" pitchFamily="34" charset="0"/>
              <a:buChar char="•"/>
            </a:pPr>
            <a:r>
              <a:rPr lang="en-US" sz="1800" dirty="0"/>
              <a:t>Maintain relevance to the user community</a:t>
            </a:r>
          </a:p>
          <a:p>
            <a:endParaRPr lang="en-US" dirty="0"/>
          </a:p>
        </p:txBody>
      </p:sp>
    </p:spTree>
    <p:extLst>
      <p:ext uri="{BB962C8B-B14F-4D97-AF65-F5344CB8AC3E}">
        <p14:creationId xmlns:p14="http://schemas.microsoft.com/office/powerpoint/2010/main" val="184988389"/>
      </p:ext>
    </p:extLst>
  </p:cSld>
  <p:clrMapOvr>
    <a:masterClrMapping/>
  </p:clrMapOvr>
</p:sld>
</file>

<file path=ppt/theme/theme1.xml><?xml version="1.0" encoding="utf-8"?>
<a:theme xmlns:a="http://schemas.openxmlformats.org/drawingml/2006/main" name="DEVCOM PPT Template">
  <a:themeElements>
    <a:clrScheme name="Custom 8">
      <a:dk1>
        <a:srgbClr val="000000"/>
      </a:dk1>
      <a:lt1>
        <a:srgbClr val="FFFFFF"/>
      </a:lt1>
      <a:dk2>
        <a:srgbClr val="FFDA3D"/>
      </a:dk2>
      <a:lt2>
        <a:srgbClr val="CCCCCC"/>
      </a:lt2>
      <a:accent1>
        <a:srgbClr val="333C33"/>
      </a:accent1>
      <a:accent2>
        <a:srgbClr val="717365"/>
      </a:accent2>
      <a:accent3>
        <a:srgbClr val="BFB8AB"/>
      </a:accent3>
      <a:accent4>
        <a:srgbClr val="B8B9B2"/>
      </a:accent4>
      <a:accent5>
        <a:srgbClr val="DBDCD8"/>
      </a:accent5>
      <a:accent6>
        <a:srgbClr val="333333"/>
      </a:accent6>
      <a:hlink>
        <a:srgbClr val="717365"/>
      </a:hlink>
      <a:folHlink>
        <a:srgbClr val="BFB8A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cbeb5296-ba48-4a21-a920-36e6616e6192">
      <UserInfo>
        <DisplayName>Vitagliano, Michael A CIV USARMY DEVCOM SC (USA)</DisplayName>
        <AccountId>362</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FF566528559B14CAFA1E2EC8F037D2E" ma:contentTypeVersion="11" ma:contentTypeDescription="Create a new document." ma:contentTypeScope="" ma:versionID="2661dd4a3e01d4f340e0f903cdfb3074">
  <xsd:schema xmlns:xsd="http://www.w3.org/2001/XMLSchema" xmlns:xs="http://www.w3.org/2001/XMLSchema" xmlns:p="http://schemas.microsoft.com/office/2006/metadata/properties" xmlns:ns2="0c149816-2c4c-412a-9c4d-9d7ad27455dc" xmlns:ns3="cbeb5296-ba48-4a21-a920-36e6616e6192" targetNamespace="http://schemas.microsoft.com/office/2006/metadata/properties" ma:root="true" ma:fieldsID="0c0a1da9d1fc3c8762e096fbe616208c" ns2:_="" ns3:_="">
    <xsd:import namespace="0c149816-2c4c-412a-9c4d-9d7ad27455dc"/>
    <xsd:import namespace="cbeb5296-ba48-4a21-a920-36e6616e619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149816-2c4c-412a-9c4d-9d7ad27455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beb5296-ba48-4a21-a920-36e6616e619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3FA5FF-2111-4E01-9BF6-3626FF06C57A}">
  <ds:schemaRefs>
    <ds:schemaRef ds:uri="http://schemas.microsoft.com/sharepoint/v3/contenttype/forms"/>
  </ds:schemaRefs>
</ds:datastoreItem>
</file>

<file path=customXml/itemProps2.xml><?xml version="1.0" encoding="utf-8"?>
<ds:datastoreItem xmlns:ds="http://schemas.openxmlformats.org/officeDocument/2006/customXml" ds:itemID="{18FEFD74-9FBC-4157-8802-AFD8EC757C9F}">
  <ds:schemaRefs>
    <ds:schemaRef ds:uri="http://www.w3.org/XML/1998/namespace"/>
    <ds:schemaRef ds:uri="http://schemas.microsoft.com/office/2006/documentManagement/types"/>
    <ds:schemaRef ds:uri="http://schemas.microsoft.com/office/infopath/2007/PartnerControls"/>
    <ds:schemaRef ds:uri="http://purl.org/dc/elements/1.1/"/>
    <ds:schemaRef ds:uri="http://purl.org/dc/dcmitype/"/>
    <ds:schemaRef ds:uri="http://schemas.openxmlformats.org/package/2006/metadata/core-properties"/>
    <ds:schemaRef ds:uri="http://purl.org/dc/terms/"/>
    <ds:schemaRef ds:uri="cbeb5296-ba48-4a21-a920-36e6616e6192"/>
    <ds:schemaRef ds:uri="0c149816-2c4c-412a-9c4d-9d7ad27455dc"/>
    <ds:schemaRef ds:uri="http://schemas.microsoft.com/office/2006/metadata/properties"/>
  </ds:schemaRefs>
</ds:datastoreItem>
</file>

<file path=customXml/itemProps3.xml><?xml version="1.0" encoding="utf-8"?>
<ds:datastoreItem xmlns:ds="http://schemas.openxmlformats.org/officeDocument/2006/customXml" ds:itemID="{D2476A16-686A-4CD6-8A69-46ABBF7ACC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149816-2c4c-412a-9c4d-9d7ad27455dc"/>
    <ds:schemaRef ds:uri="cbeb5296-ba48-4a21-a920-36e6616e61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2548</TotalTime>
  <Words>791</Words>
  <Application>Microsoft Office PowerPoint</Application>
  <PresentationFormat>On-screen Show (4:3)</PresentationFormat>
  <Paragraphs>117</Paragraphs>
  <Slides>10</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Arial Bold</vt:lpstr>
      <vt:lpstr>DEVCOM PPT Template</vt:lpstr>
      <vt:lpstr>PowerPoint Presentation</vt:lpstr>
      <vt:lpstr>JOCOTAS to JSB-ESBE Timeline</vt:lpstr>
      <vt:lpstr>PowerPoint Presentation</vt:lpstr>
      <vt:lpstr>jocotas / 1975</vt:lpstr>
      <vt:lpstr>jocotas / 1975</vt:lpstr>
      <vt:lpstr>Standard shelter</vt:lpstr>
      <vt:lpstr>jsb-esbe mission today</vt:lpstr>
      <vt:lpstr>JSB-esbe current representation</vt:lpstr>
      <vt:lpstr>Where is JSB-esbe Going</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Army</dc:title>
  <dc:subject>Active Army</dc:subject>
  <dc:creator>MWG</dc:creator>
  <cp:keywords/>
  <dc:description/>
  <cp:lastModifiedBy>Miles-Patrick, Connie E CIV USARMY DEVCOM SC (USA)</cp:lastModifiedBy>
  <cp:revision>193</cp:revision>
  <cp:lastPrinted>2022-07-22T17:53:05Z</cp:lastPrinted>
  <dcterms:created xsi:type="dcterms:W3CDTF">2016-09-22T11:21:33Z</dcterms:created>
  <dcterms:modified xsi:type="dcterms:W3CDTF">2022-07-26T16:37:07Z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0x0101004FF566528559B14CAFA1E2EC8F037D2E</vt:lpwstr>
  </property>
  <property fmtid="{D5CDD505-2E9C-101B-9397-08002B2CF9AE}" pid="4" name="WorkflowChangePath">
    <vt:lpwstr>fa62ed53-5d34-4242-83f6-2fedcb8fc24a,5;fa62ed53-5d34-4242-83f6-2fedcb8fc24a,7;fa62ed53-5d34-4242-83f6-2fedcb8fc24a,11;fa62ed53-5d34-4242-83f6-2fedcb8fc24a,13;fa62ed53-5d34-4242-83f6-2fedcb8fc24a,15;dfd8c1a5-7e80-402e-bbd4-d70f76979df3,23;dfd8c1a5-7e80-402</vt:lpwstr>
  </property>
  <property fmtid="{D5CDD505-2E9C-101B-9397-08002B2CF9AE}" pid="5" name="Group">
    <vt:lpwstr>PowerPoint</vt:lpwstr>
  </property>
</Properties>
</file>